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36"/>
  </p:notesMasterIdLst>
  <p:handoutMasterIdLst>
    <p:handoutMasterId r:id="rId37"/>
  </p:handoutMasterIdLst>
  <p:sldIdLst>
    <p:sldId id="256" r:id="rId7"/>
    <p:sldId id="296" r:id="rId8"/>
    <p:sldId id="290" r:id="rId9"/>
    <p:sldId id="299" r:id="rId10"/>
    <p:sldId id="300" r:id="rId11"/>
    <p:sldId id="301" r:id="rId12"/>
    <p:sldId id="261" r:id="rId13"/>
    <p:sldId id="302"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21" r:id="rId29"/>
    <p:sldId id="320" r:id="rId30"/>
    <p:sldId id="319" r:id="rId31"/>
    <p:sldId id="322" r:id="rId32"/>
    <p:sldId id="323" r:id="rId33"/>
    <p:sldId id="324" r:id="rId34"/>
    <p:sldId id="325" r:id="rId35"/>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C4705-9B73-42F8-AADF-9ACC3605B44C}" v="1" dt="2025-11-04T13:03:45.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6" d="100"/>
          <a:sy n="196" d="100"/>
        </p:scale>
        <p:origin x="144" y="144"/>
      </p:cViewPr>
      <p:guideLst>
        <p:guide orient="horz" pos="1620"/>
        <p:guide pos="28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FB2B95-74DE-EA46-984A-6BAE07CBB437}" type="datetimeFigureOut">
              <a:rPr lang="nb-NO" smtClean="0"/>
              <a:t>04.11.2025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D83880-39AC-3F40-9B3B-60AB057637C0}" type="slidenum">
              <a:rPr lang="nb-NO" smtClean="0"/>
              <a:t>‹#›</a:t>
            </a:fld>
            <a:endParaRPr lang="nb-NO"/>
          </a:p>
        </p:txBody>
      </p:sp>
    </p:spTree>
    <p:extLst>
      <p:ext uri="{BB962C8B-B14F-4D97-AF65-F5344CB8AC3E}">
        <p14:creationId xmlns:p14="http://schemas.microsoft.com/office/powerpoint/2010/main" val="2606951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C6767-95CF-894D-A954-E4F9780722D3}" type="datetimeFigureOut">
              <a:rPr lang="nb-NO" smtClean="0"/>
              <a:t>04.11.2025</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83CF9-73EF-DE42-A26D-54EF2BFA4AC7}" type="slidenum">
              <a:rPr lang="nb-NO" smtClean="0"/>
              <a:t>‹#›</a:t>
            </a:fld>
            <a:endParaRPr lang="nb-NO"/>
          </a:p>
        </p:txBody>
      </p:sp>
    </p:spTree>
    <p:extLst>
      <p:ext uri="{BB962C8B-B14F-4D97-AF65-F5344CB8AC3E}">
        <p14:creationId xmlns:p14="http://schemas.microsoft.com/office/powerpoint/2010/main" val="2502156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parat.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a:t>YS – Seksjonene og organisasjonene - Sentrale oppgjør</a:t>
            </a:r>
          </a:p>
          <a:p>
            <a:r>
              <a:rPr lang="nb-NO"/>
              <a:t>Partipolitisk uavhengig – opptatt av samfunnspolitikk og følger de politiske partier fra sak til sak</a:t>
            </a:r>
          </a:p>
          <a:p>
            <a:r>
              <a:rPr lang="nb-NO"/>
              <a:t>AVYO, Befalets Fellesorganisasjon, Bibliotekarforbundet,</a:t>
            </a:r>
            <a:r>
              <a:rPr lang="nb-NO" baseline="0"/>
              <a:t> </a:t>
            </a:r>
            <a:r>
              <a:rPr lang="nb-NO"/>
              <a:t>Finansforbundet, Delta, Kriminalomsorgens </a:t>
            </a:r>
            <a:r>
              <a:rPr lang="nb-NO" err="1"/>
              <a:t>Yrkesforbund</a:t>
            </a:r>
            <a:r>
              <a:rPr lang="nb-NO"/>
              <a:t>, Negotia, </a:t>
            </a:r>
          </a:p>
          <a:p>
            <a:r>
              <a:rPr lang="nb-NO"/>
              <a:t>Norsk Tollerforbund, Parat, Personellforbundet, SAFE, Skatteetatens Landsforbund, STAFO, Yrkestrafikkforbundet	</a:t>
            </a:r>
          </a:p>
          <a:p>
            <a:endParaRPr lang="nb-NO"/>
          </a:p>
          <a:p>
            <a:endParaRPr lang="nb-NO"/>
          </a:p>
        </p:txBody>
      </p:sp>
      <p:sp>
        <p:nvSpPr>
          <p:cNvPr id="4" name="Plassholder for lysbildenummer 3"/>
          <p:cNvSpPr>
            <a:spLocks noGrp="1"/>
          </p:cNvSpPr>
          <p:nvPr>
            <p:ph type="sldNum" sz="quarter" idx="10"/>
          </p:nvPr>
        </p:nvSpPr>
        <p:spPr/>
        <p:txBody>
          <a:bodyPr/>
          <a:lstStyle/>
          <a:p>
            <a:fld id="{67810305-8AEE-4CF4-8637-07D39471CCCC}" type="slidenum">
              <a:rPr lang="nb-NO" smtClean="0"/>
              <a:t>2</a:t>
            </a:fld>
            <a:endParaRPr lang="nb-NO"/>
          </a:p>
        </p:txBody>
      </p:sp>
    </p:spTree>
    <p:extLst>
      <p:ext uri="{BB962C8B-B14F-4D97-AF65-F5344CB8AC3E}">
        <p14:creationId xmlns:p14="http://schemas.microsoft.com/office/powerpoint/2010/main" val="1860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8C19F-9B9F-DA95-731C-F6158534799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FFF343A-C9E8-02D7-27C6-4E05991881BC}"/>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D042AAE1-D2F1-5852-030A-AE0E7E42E34C}"/>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ABCF441C-546D-9C77-2DE7-835F10D10492}"/>
              </a:ext>
            </a:extLst>
          </p:cNvPr>
          <p:cNvSpPr>
            <a:spLocks noGrp="1"/>
          </p:cNvSpPr>
          <p:nvPr>
            <p:ph type="sldNum" sz="quarter" idx="10"/>
          </p:nvPr>
        </p:nvSpPr>
        <p:spPr/>
        <p:txBody>
          <a:bodyPr/>
          <a:lstStyle/>
          <a:p>
            <a:fld id="{67810305-8AEE-4CF4-8637-07D39471CCCC}" type="slidenum">
              <a:rPr lang="nb-NO" smtClean="0"/>
              <a:t>11</a:t>
            </a:fld>
            <a:endParaRPr lang="nb-NO"/>
          </a:p>
        </p:txBody>
      </p:sp>
    </p:spTree>
    <p:extLst>
      <p:ext uri="{BB962C8B-B14F-4D97-AF65-F5344CB8AC3E}">
        <p14:creationId xmlns:p14="http://schemas.microsoft.com/office/powerpoint/2010/main" val="413877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972FA-E998-93B6-E8A2-E7ADC3292CD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B565B36-18CC-7FE2-95EB-CF001C8A7465}"/>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F86520D2-1289-539D-4E20-07A2D52D1A01}"/>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AA37FA46-B859-89D5-83DD-A40E9654EB0A}"/>
              </a:ext>
            </a:extLst>
          </p:cNvPr>
          <p:cNvSpPr>
            <a:spLocks noGrp="1"/>
          </p:cNvSpPr>
          <p:nvPr>
            <p:ph type="sldNum" sz="quarter" idx="10"/>
          </p:nvPr>
        </p:nvSpPr>
        <p:spPr/>
        <p:txBody>
          <a:bodyPr/>
          <a:lstStyle/>
          <a:p>
            <a:fld id="{67810305-8AEE-4CF4-8637-07D39471CCCC}" type="slidenum">
              <a:rPr lang="nb-NO" smtClean="0"/>
              <a:t>12</a:t>
            </a:fld>
            <a:endParaRPr lang="nb-NO"/>
          </a:p>
        </p:txBody>
      </p:sp>
    </p:spTree>
    <p:extLst>
      <p:ext uri="{BB962C8B-B14F-4D97-AF65-F5344CB8AC3E}">
        <p14:creationId xmlns:p14="http://schemas.microsoft.com/office/powerpoint/2010/main" val="356338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DC5FB-DD64-A1EE-4C73-3533E70B075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CFC4D3A-FD15-E14B-CC72-10B11E530491}"/>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52369E33-8460-DA7B-B29D-91854FC14BDE}"/>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8135EF88-FAD1-29A4-5605-807DB02E4209}"/>
              </a:ext>
            </a:extLst>
          </p:cNvPr>
          <p:cNvSpPr>
            <a:spLocks noGrp="1"/>
          </p:cNvSpPr>
          <p:nvPr>
            <p:ph type="sldNum" sz="quarter" idx="10"/>
          </p:nvPr>
        </p:nvSpPr>
        <p:spPr/>
        <p:txBody>
          <a:bodyPr/>
          <a:lstStyle/>
          <a:p>
            <a:fld id="{67810305-8AEE-4CF4-8637-07D39471CCCC}" type="slidenum">
              <a:rPr lang="nb-NO" smtClean="0"/>
              <a:t>13</a:t>
            </a:fld>
            <a:endParaRPr lang="nb-NO"/>
          </a:p>
        </p:txBody>
      </p:sp>
    </p:spTree>
    <p:extLst>
      <p:ext uri="{BB962C8B-B14F-4D97-AF65-F5344CB8AC3E}">
        <p14:creationId xmlns:p14="http://schemas.microsoft.com/office/powerpoint/2010/main" val="272338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F27F-56D4-B76E-1189-7ED41AD5A46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2CD98E7-980F-5DE8-0E7B-71D0170609C8}"/>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EC0D0190-F073-5D2B-9430-54BEED6E5A9A}"/>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C7430077-7EBF-1B83-5F94-D59FD5B04449}"/>
              </a:ext>
            </a:extLst>
          </p:cNvPr>
          <p:cNvSpPr>
            <a:spLocks noGrp="1"/>
          </p:cNvSpPr>
          <p:nvPr>
            <p:ph type="sldNum" sz="quarter" idx="10"/>
          </p:nvPr>
        </p:nvSpPr>
        <p:spPr/>
        <p:txBody>
          <a:bodyPr/>
          <a:lstStyle/>
          <a:p>
            <a:fld id="{67810305-8AEE-4CF4-8637-07D39471CCCC}" type="slidenum">
              <a:rPr lang="nb-NO" smtClean="0"/>
              <a:t>14</a:t>
            </a:fld>
            <a:endParaRPr lang="nb-NO"/>
          </a:p>
        </p:txBody>
      </p:sp>
    </p:spTree>
    <p:extLst>
      <p:ext uri="{BB962C8B-B14F-4D97-AF65-F5344CB8AC3E}">
        <p14:creationId xmlns:p14="http://schemas.microsoft.com/office/powerpoint/2010/main" val="388834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27F10-5D48-1AB5-43BA-E71746E0DB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8D7281F-6636-75C2-1BC9-A203563728CF}"/>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8E3D8883-BA8B-49BF-A325-7AF2320AED1B}"/>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AF2678E3-34E4-62D9-E1E9-EFA72F31AB03}"/>
              </a:ext>
            </a:extLst>
          </p:cNvPr>
          <p:cNvSpPr>
            <a:spLocks noGrp="1"/>
          </p:cNvSpPr>
          <p:nvPr>
            <p:ph type="sldNum" sz="quarter" idx="10"/>
          </p:nvPr>
        </p:nvSpPr>
        <p:spPr/>
        <p:txBody>
          <a:bodyPr/>
          <a:lstStyle/>
          <a:p>
            <a:fld id="{67810305-8AEE-4CF4-8637-07D39471CCCC}" type="slidenum">
              <a:rPr lang="nb-NO" smtClean="0"/>
              <a:t>15</a:t>
            </a:fld>
            <a:endParaRPr lang="nb-NO"/>
          </a:p>
        </p:txBody>
      </p:sp>
    </p:spTree>
    <p:extLst>
      <p:ext uri="{BB962C8B-B14F-4D97-AF65-F5344CB8AC3E}">
        <p14:creationId xmlns:p14="http://schemas.microsoft.com/office/powerpoint/2010/main" val="279788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BC62-3123-4453-17D9-D39D9E1802B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369F718-228B-E800-E4B8-21F1AE3E060A}"/>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5C2A7D97-76FA-F868-74B8-4B76D5C69434}"/>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E85C5D51-2835-FF19-A5AD-4793ED035C8D}"/>
              </a:ext>
            </a:extLst>
          </p:cNvPr>
          <p:cNvSpPr>
            <a:spLocks noGrp="1"/>
          </p:cNvSpPr>
          <p:nvPr>
            <p:ph type="sldNum" sz="quarter" idx="10"/>
          </p:nvPr>
        </p:nvSpPr>
        <p:spPr/>
        <p:txBody>
          <a:bodyPr/>
          <a:lstStyle/>
          <a:p>
            <a:fld id="{67810305-8AEE-4CF4-8637-07D39471CCCC}" type="slidenum">
              <a:rPr lang="nb-NO" smtClean="0"/>
              <a:t>16</a:t>
            </a:fld>
            <a:endParaRPr lang="nb-NO"/>
          </a:p>
        </p:txBody>
      </p:sp>
    </p:spTree>
    <p:extLst>
      <p:ext uri="{BB962C8B-B14F-4D97-AF65-F5344CB8AC3E}">
        <p14:creationId xmlns:p14="http://schemas.microsoft.com/office/powerpoint/2010/main" val="546840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9374D-0B02-2D5F-847A-E503AABD6E7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C372B54-7BD3-7652-DDB5-5B24EC2E7D14}"/>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3C673305-65CE-F5A0-E184-043BB9E22785}"/>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3D49C9A1-E096-541B-758C-8367F7113C5B}"/>
              </a:ext>
            </a:extLst>
          </p:cNvPr>
          <p:cNvSpPr>
            <a:spLocks noGrp="1"/>
          </p:cNvSpPr>
          <p:nvPr>
            <p:ph type="sldNum" sz="quarter" idx="10"/>
          </p:nvPr>
        </p:nvSpPr>
        <p:spPr/>
        <p:txBody>
          <a:bodyPr/>
          <a:lstStyle/>
          <a:p>
            <a:fld id="{67810305-8AEE-4CF4-8637-07D39471CCCC}" type="slidenum">
              <a:rPr lang="nb-NO" smtClean="0"/>
              <a:t>17</a:t>
            </a:fld>
            <a:endParaRPr lang="nb-NO"/>
          </a:p>
        </p:txBody>
      </p:sp>
    </p:spTree>
    <p:extLst>
      <p:ext uri="{BB962C8B-B14F-4D97-AF65-F5344CB8AC3E}">
        <p14:creationId xmlns:p14="http://schemas.microsoft.com/office/powerpoint/2010/main" val="64598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4A6DA-12A8-A5CF-C667-018542AD250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6AC8F0E-94D6-520E-46D8-91BBA0AE32F3}"/>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72910166-4AFA-AD50-CC3C-617FD6E004DA}"/>
              </a:ext>
            </a:extLst>
          </p:cNvPr>
          <p:cNvSpPr>
            <a:spLocks noGrp="1"/>
          </p:cNvSpPr>
          <p:nvPr>
            <p:ph type="body" idx="1"/>
          </p:nvPr>
        </p:nvSpPr>
        <p:spPr/>
        <p:txBody>
          <a:bodyPr/>
          <a:lstStyle/>
          <a:p>
            <a:r>
              <a:rPr lang="nb-NO">
                <a:effectLst/>
              </a:rPr>
              <a:t>En rask og enkel vei til de riktige svarene!</a:t>
            </a:r>
          </a:p>
          <a:p>
            <a:r>
              <a:rPr lang="nb-NO">
                <a:effectLst/>
              </a:rPr>
              <a:t>Parat har inngått en avtale som gir medlemmene tilgang til </a:t>
            </a:r>
            <a:r>
              <a:rPr lang="nb-NO" err="1">
                <a:effectLst/>
              </a:rPr>
              <a:t>Compedia</a:t>
            </a:r>
            <a:r>
              <a:rPr lang="nb-NO">
                <a:effectLst/>
              </a:rPr>
              <a:t>, som er en kunnskapsdatabase innenfor områdene arbeidsrett, folketrygd og HMS. </a:t>
            </a:r>
            <a:br>
              <a:rPr lang="nb-NO">
                <a:effectLst/>
              </a:rPr>
            </a:br>
            <a:br>
              <a:rPr lang="nb-NO">
                <a:effectLst/>
              </a:rPr>
            </a:br>
            <a:r>
              <a:rPr lang="nb-NO">
                <a:effectLst/>
              </a:rPr>
              <a:t>Verktøyet leder deg til essensen av relevant kunnskap du trenger som ansatt og som tillitsvalgt. Du trenger ikke spesielle juridiske eller personalfaglige forkunnskaper for å benytte deg av tjenesten. Tjenesten inneholder rundt 70 lover med forskrifter og en artikkelsamling om arbeidsrettslige temaer. </a:t>
            </a:r>
            <a:br>
              <a:rPr lang="nb-NO">
                <a:effectLst/>
              </a:rPr>
            </a:br>
            <a:endParaRPr lang="nb-NO"/>
          </a:p>
          <a:p>
            <a:r>
              <a:rPr lang="nb-NO"/>
              <a:t>Dette er første side i Compendia personal. Den blå linjen øverst har en rekke faner med forskjellige tema.</a:t>
            </a:r>
          </a:p>
          <a:p>
            <a:endParaRPr lang="nb-NO"/>
          </a:p>
          <a:p>
            <a:pPr>
              <a:buClr>
                <a:schemeClr val="tx2"/>
              </a:buClr>
            </a:pPr>
            <a:r>
              <a:rPr lang="nb-NO" sz="1200"/>
              <a:t>En arbeidsrettslig kunnskapsdatabase</a:t>
            </a:r>
          </a:p>
          <a:p>
            <a:pPr>
              <a:buClr>
                <a:schemeClr val="tx2"/>
              </a:buClr>
            </a:pPr>
            <a:r>
              <a:rPr lang="nb-NO" sz="1200"/>
              <a:t>En raskt og enkel vei til de riktige svarene og til enhver tid oppdatert informasjon</a:t>
            </a:r>
          </a:p>
          <a:p>
            <a:pPr>
              <a:buClr>
                <a:schemeClr val="tx2"/>
              </a:buClr>
            </a:pPr>
            <a:r>
              <a:rPr lang="nb-NO" sz="1200"/>
              <a:t>Rundt 70 lover med forskrifter Artikkelsamling om arbeidsrettslige temaer</a:t>
            </a:r>
          </a:p>
          <a:p>
            <a:pPr>
              <a:buClr>
                <a:schemeClr val="tx2"/>
              </a:buClr>
            </a:pPr>
            <a:r>
              <a:rPr lang="nb-NO" sz="1200"/>
              <a:t> Logg inn på "Min side" på www.parat.com</a:t>
            </a:r>
            <a:endParaRPr lang="nb-NO"/>
          </a:p>
          <a:p>
            <a:endParaRPr lang="nb-NO"/>
          </a:p>
        </p:txBody>
      </p:sp>
      <p:sp>
        <p:nvSpPr>
          <p:cNvPr id="4" name="Plassholder for lysbildenummer 3">
            <a:extLst>
              <a:ext uri="{FF2B5EF4-FFF2-40B4-BE49-F238E27FC236}">
                <a16:creationId xmlns:a16="http://schemas.microsoft.com/office/drawing/2014/main" id="{7952EF7A-F5DF-1FFF-A70F-023AABBF4EC6}"/>
              </a:ext>
            </a:extLst>
          </p:cNvPr>
          <p:cNvSpPr>
            <a:spLocks noGrp="1"/>
          </p:cNvSpPr>
          <p:nvPr>
            <p:ph type="sldNum" sz="quarter" idx="10"/>
          </p:nvPr>
        </p:nvSpPr>
        <p:spPr/>
        <p:txBody>
          <a:bodyPr/>
          <a:lstStyle/>
          <a:p>
            <a:fld id="{67810305-8AEE-4CF4-8637-07D39471CCCC}" type="slidenum">
              <a:rPr lang="nb-NO" smtClean="0"/>
              <a:t>18</a:t>
            </a:fld>
            <a:endParaRPr lang="nb-NO"/>
          </a:p>
        </p:txBody>
      </p:sp>
    </p:spTree>
    <p:extLst>
      <p:ext uri="{BB962C8B-B14F-4D97-AF65-F5344CB8AC3E}">
        <p14:creationId xmlns:p14="http://schemas.microsoft.com/office/powerpoint/2010/main" val="61127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32DB-4B0D-37A8-4E48-A3FA37955BF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46167D5-AA8E-B961-C060-F7BE551C1E3A}"/>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B09F2D6D-22C8-E70E-6CEC-E1B482ECA7A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Aktivitetene finner dere en oversikt over på hjemmesiden under link ”Kurs og utdanning” og "Parats kurstilbud"</a:t>
            </a:r>
          </a:p>
          <a:p>
            <a:endParaRPr lang="nb-NO"/>
          </a:p>
          <a:p>
            <a:endParaRPr lang="nb-NO"/>
          </a:p>
          <a:p>
            <a:endParaRPr lang="nb-NO"/>
          </a:p>
          <a:p>
            <a:endParaRPr lang="nb-NO"/>
          </a:p>
        </p:txBody>
      </p:sp>
      <p:sp>
        <p:nvSpPr>
          <p:cNvPr id="4" name="Plassholder for lysbildenummer 3">
            <a:extLst>
              <a:ext uri="{FF2B5EF4-FFF2-40B4-BE49-F238E27FC236}">
                <a16:creationId xmlns:a16="http://schemas.microsoft.com/office/drawing/2014/main" id="{C6E2A5EB-CF6E-FD22-0B2C-D1D78490E9F7}"/>
              </a:ext>
            </a:extLst>
          </p:cNvPr>
          <p:cNvSpPr>
            <a:spLocks noGrp="1"/>
          </p:cNvSpPr>
          <p:nvPr>
            <p:ph type="sldNum" sz="quarter" idx="10"/>
          </p:nvPr>
        </p:nvSpPr>
        <p:spPr/>
        <p:txBody>
          <a:bodyPr/>
          <a:lstStyle/>
          <a:p>
            <a:fld id="{67810305-8AEE-4CF4-8637-07D39471CCCC}" type="slidenum">
              <a:rPr lang="nb-NO" smtClean="0"/>
              <a:t>19</a:t>
            </a:fld>
            <a:endParaRPr lang="nb-NO"/>
          </a:p>
        </p:txBody>
      </p:sp>
    </p:spTree>
    <p:extLst>
      <p:ext uri="{BB962C8B-B14F-4D97-AF65-F5344CB8AC3E}">
        <p14:creationId xmlns:p14="http://schemas.microsoft.com/office/powerpoint/2010/main" val="31246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0C6E-ADAF-2D7F-158A-446E791729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315E20D-3FD2-B118-98B9-BFB9540BF066}"/>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69DABD9B-BDD9-DBE1-E1EF-0726C59D9503}"/>
              </a:ext>
            </a:extLst>
          </p:cNvPr>
          <p:cNvSpPr>
            <a:spLocks noGrp="1"/>
          </p:cNvSpPr>
          <p:nvPr>
            <p:ph type="body" idx="1"/>
          </p:nvPr>
        </p:nvSpPr>
        <p:spPr/>
        <p:txBody>
          <a:bodyPr/>
          <a:lstStyle/>
          <a:p>
            <a:pPr eaLnBrk="1" hangingPunct="1"/>
            <a:r>
              <a:rPr lang="nb-NO" b="1"/>
              <a:t>For medlemmer som er opptatt</a:t>
            </a:r>
            <a:r>
              <a:rPr lang="nb-NO" b="1" baseline="0"/>
              <a:t> av mulighet til kurs – bli tillitsvalgt!</a:t>
            </a:r>
            <a:endParaRPr lang="nb-NO" b="1"/>
          </a:p>
          <a:p>
            <a:pPr eaLnBrk="1" hangingPunct="1"/>
            <a:endParaRPr lang="nb-NO"/>
          </a:p>
          <a:p>
            <a:pPr eaLnBrk="1" hangingPunct="1"/>
            <a:r>
              <a:rPr lang="nb-NO"/>
              <a:t>Parat legger stor vekt på å gjøre de tillitsvalgte i stand til å utføre sitt verv på best mulig måte. Har derfor utviklet et svært godt opplæringsprogram for tillitsvalgte, for å tilføre nødvendig kunnskap, utvikle kompetansen og skape trygghet i rollen som tv.</a:t>
            </a:r>
          </a:p>
          <a:p>
            <a:pPr eaLnBrk="1" hangingPunct="1"/>
            <a:endParaRPr lang="nb-NO"/>
          </a:p>
          <a:p>
            <a:pPr eaLnBrk="1" hangingPunct="1"/>
            <a:r>
              <a:rPr lang="nb-NO"/>
              <a:t>Oversikten viser de forskjellige opplæringstiltakene i Parat. Hver del vil bli nøye presentert på de neste foilene.</a:t>
            </a:r>
          </a:p>
          <a:p>
            <a:pPr eaLnBrk="1" hangingPunct="1"/>
            <a:r>
              <a:rPr lang="nb-NO"/>
              <a:t>Si kort litt om Trinn 1, og rutiner for å fange opp nye tillitsvalgte.</a:t>
            </a:r>
          </a:p>
          <a:p>
            <a:pPr eaLnBrk="1" hangingPunct="1"/>
            <a:r>
              <a:rPr lang="nb-NO"/>
              <a:t>Veldig viktig at endringer i verv meldes inn rask. Den tillitsvalgte har ansvar for å informere både arbeidsgiver og Parat om slike endringer. Avgjørende for å motta informasjon og invitasjoner.</a:t>
            </a:r>
          </a:p>
          <a:p>
            <a:pPr eaLnBrk="1" hangingPunct="1"/>
            <a:endParaRPr lang="nb-NO"/>
          </a:p>
          <a:p>
            <a:pPr eaLnBrk="1" hangingPunct="1"/>
            <a:r>
              <a:rPr lang="nb-NO"/>
              <a:t>Utvelgelse av kursdeltakere gjøres med utgangspunkt i verv og krav om evt. forkunnskaper. Dette vil framgå i invitasjonen. For fordypningskurs kreves det at deltakerne har gjennomført grunnopplæringen i Parat eller har tilsvarende kunnskaper.</a:t>
            </a:r>
          </a:p>
          <a:p>
            <a:pPr eaLnBrk="1" hangingPunct="1"/>
            <a:endParaRPr lang="nb-NO"/>
          </a:p>
          <a:p>
            <a:pPr eaLnBrk="1" hangingPunct="1"/>
            <a:r>
              <a:rPr lang="nb-NO"/>
              <a:t>Fortell om dekning av kostnader knyttet til kurs, opplæring og temadager</a:t>
            </a:r>
          </a:p>
          <a:p>
            <a:pPr eaLnBrk="1" hangingPunct="1"/>
            <a:r>
              <a:rPr lang="nb-NO"/>
              <a:t>Orienter om at alle kursdeltakere må søke arbeidsgiver om permisjon med lønn</a:t>
            </a:r>
          </a:p>
          <a:p>
            <a:pPr eaLnBrk="1" hangingPunct="1"/>
            <a:r>
              <a:rPr lang="nb-NO"/>
              <a:t>Parat tilbyr dekning av tapt arbeidsinntekt for de som blir trukket i lønn</a:t>
            </a:r>
          </a:p>
          <a:p>
            <a:pPr eaLnBrk="1" hangingPunct="1"/>
            <a:r>
              <a:rPr lang="nb-NO"/>
              <a:t>Informer om reiseregninger</a:t>
            </a:r>
          </a:p>
          <a:p>
            <a:pPr eaLnBrk="1" hangingPunct="1"/>
            <a:r>
              <a:rPr lang="nb-NO"/>
              <a:t>Viktig å melde inn endringer raskt. Helt avgjørende for å få tilbud om grunnopplæringen.</a:t>
            </a:r>
          </a:p>
          <a:p>
            <a:endParaRPr lang="nb-NO"/>
          </a:p>
          <a:p>
            <a:endParaRPr lang="nb-NO"/>
          </a:p>
        </p:txBody>
      </p:sp>
      <p:sp>
        <p:nvSpPr>
          <p:cNvPr id="4" name="Plassholder for lysbildenummer 3">
            <a:extLst>
              <a:ext uri="{FF2B5EF4-FFF2-40B4-BE49-F238E27FC236}">
                <a16:creationId xmlns:a16="http://schemas.microsoft.com/office/drawing/2014/main" id="{5F133D31-0788-3A0B-8305-1F9038F6DAC5}"/>
              </a:ext>
            </a:extLst>
          </p:cNvPr>
          <p:cNvSpPr>
            <a:spLocks noGrp="1"/>
          </p:cNvSpPr>
          <p:nvPr>
            <p:ph type="sldNum" sz="quarter" idx="10"/>
          </p:nvPr>
        </p:nvSpPr>
        <p:spPr/>
        <p:txBody>
          <a:bodyPr/>
          <a:lstStyle/>
          <a:p>
            <a:fld id="{67810305-8AEE-4CF4-8637-07D39471CCCC}" type="slidenum">
              <a:rPr lang="nb-NO" smtClean="0"/>
              <a:t>20</a:t>
            </a:fld>
            <a:endParaRPr lang="nb-NO"/>
          </a:p>
        </p:txBody>
      </p:sp>
    </p:spTree>
    <p:extLst>
      <p:ext uri="{BB962C8B-B14F-4D97-AF65-F5344CB8AC3E}">
        <p14:creationId xmlns:p14="http://schemas.microsoft.com/office/powerpoint/2010/main" val="35089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026BEC8-AB97-42AC-8555-035CAA5FB370}" type="slidenum">
              <a:rPr lang="nb-NO" smtClean="0"/>
              <a:t>3</a:t>
            </a:fld>
            <a:endParaRPr lang="nb-NO"/>
          </a:p>
        </p:txBody>
      </p:sp>
    </p:spTree>
    <p:extLst>
      <p:ext uri="{BB962C8B-B14F-4D97-AF65-F5344CB8AC3E}">
        <p14:creationId xmlns:p14="http://schemas.microsoft.com/office/powerpoint/2010/main" val="1000770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57A1-CA5F-536F-1211-1061B9BF49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9DEED2E-2EB2-90BF-CE25-E237F2869419}"/>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120CF3B5-E465-EF54-6ED0-24B2A0044586}"/>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9C585BC6-BA0B-2E5A-9C73-0262678F0BCD}"/>
              </a:ext>
            </a:extLst>
          </p:cNvPr>
          <p:cNvSpPr>
            <a:spLocks noGrp="1"/>
          </p:cNvSpPr>
          <p:nvPr>
            <p:ph type="sldNum" sz="quarter" idx="10"/>
          </p:nvPr>
        </p:nvSpPr>
        <p:spPr/>
        <p:txBody>
          <a:bodyPr/>
          <a:lstStyle/>
          <a:p>
            <a:fld id="{67810305-8AEE-4CF4-8637-07D39471CCCC}" type="slidenum">
              <a:rPr lang="nb-NO" smtClean="0"/>
              <a:t>21</a:t>
            </a:fld>
            <a:endParaRPr lang="nb-NO"/>
          </a:p>
        </p:txBody>
      </p:sp>
    </p:spTree>
    <p:extLst>
      <p:ext uri="{BB962C8B-B14F-4D97-AF65-F5344CB8AC3E}">
        <p14:creationId xmlns:p14="http://schemas.microsoft.com/office/powerpoint/2010/main" val="1280805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0FAD-9210-7962-5BD3-E77B671B6B5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E568A34-36E8-47C2-02AB-016DA352CD67}"/>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B4683A2B-FFD4-CC7F-0E5B-93372D387ECE}"/>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B7896B00-E993-C303-9E5E-1B91FBDE3D48}"/>
              </a:ext>
            </a:extLst>
          </p:cNvPr>
          <p:cNvSpPr>
            <a:spLocks noGrp="1"/>
          </p:cNvSpPr>
          <p:nvPr>
            <p:ph type="sldNum" sz="quarter" idx="10"/>
          </p:nvPr>
        </p:nvSpPr>
        <p:spPr/>
        <p:txBody>
          <a:bodyPr/>
          <a:lstStyle/>
          <a:p>
            <a:fld id="{67810305-8AEE-4CF4-8637-07D39471CCCC}" type="slidenum">
              <a:rPr lang="nb-NO" smtClean="0"/>
              <a:t>22</a:t>
            </a:fld>
            <a:endParaRPr lang="nb-NO"/>
          </a:p>
        </p:txBody>
      </p:sp>
    </p:spTree>
    <p:extLst>
      <p:ext uri="{BB962C8B-B14F-4D97-AF65-F5344CB8AC3E}">
        <p14:creationId xmlns:p14="http://schemas.microsoft.com/office/powerpoint/2010/main" val="354749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D3BEB-DED5-B95B-4D3A-3234A3F89A8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B01221E-E7F2-005A-80FA-05D315A3123D}"/>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1E1161E8-7D90-C93A-AF0A-4FD2F988BEE3}"/>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0171E448-8633-2E46-D2EE-3B435B699EC6}"/>
              </a:ext>
            </a:extLst>
          </p:cNvPr>
          <p:cNvSpPr>
            <a:spLocks noGrp="1"/>
          </p:cNvSpPr>
          <p:nvPr>
            <p:ph type="sldNum" sz="quarter" idx="10"/>
          </p:nvPr>
        </p:nvSpPr>
        <p:spPr/>
        <p:txBody>
          <a:bodyPr/>
          <a:lstStyle/>
          <a:p>
            <a:fld id="{67810305-8AEE-4CF4-8637-07D39471CCCC}" type="slidenum">
              <a:rPr lang="nb-NO" smtClean="0"/>
              <a:t>23</a:t>
            </a:fld>
            <a:endParaRPr lang="nb-NO"/>
          </a:p>
        </p:txBody>
      </p:sp>
    </p:spTree>
    <p:extLst>
      <p:ext uri="{BB962C8B-B14F-4D97-AF65-F5344CB8AC3E}">
        <p14:creationId xmlns:p14="http://schemas.microsoft.com/office/powerpoint/2010/main" val="2222885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D5D63-2F90-A4AE-0A1C-0B88698992A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6568983-8295-C592-D240-5838A701F36D}"/>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E59DA3DD-F3F8-4DC6-9B11-123E4EBAB9A2}"/>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D742E343-16A6-32ED-A8E7-9DF9E90C14C7}"/>
              </a:ext>
            </a:extLst>
          </p:cNvPr>
          <p:cNvSpPr>
            <a:spLocks noGrp="1"/>
          </p:cNvSpPr>
          <p:nvPr>
            <p:ph type="sldNum" sz="quarter" idx="10"/>
          </p:nvPr>
        </p:nvSpPr>
        <p:spPr/>
        <p:txBody>
          <a:bodyPr/>
          <a:lstStyle/>
          <a:p>
            <a:fld id="{67810305-8AEE-4CF4-8637-07D39471CCCC}" type="slidenum">
              <a:rPr lang="nb-NO" smtClean="0"/>
              <a:t>24</a:t>
            </a:fld>
            <a:endParaRPr lang="nb-NO"/>
          </a:p>
        </p:txBody>
      </p:sp>
    </p:spTree>
    <p:extLst>
      <p:ext uri="{BB962C8B-B14F-4D97-AF65-F5344CB8AC3E}">
        <p14:creationId xmlns:p14="http://schemas.microsoft.com/office/powerpoint/2010/main" val="3967300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A086-5617-3394-A142-5D6500B708E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21599B3-0668-759E-1953-1AACEED9167A}"/>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AEC3E004-D24F-5882-1539-A260DB6B40D2}"/>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6102AB59-C0CB-7EEB-033C-B62E71B576AF}"/>
              </a:ext>
            </a:extLst>
          </p:cNvPr>
          <p:cNvSpPr>
            <a:spLocks noGrp="1"/>
          </p:cNvSpPr>
          <p:nvPr>
            <p:ph type="sldNum" sz="quarter" idx="10"/>
          </p:nvPr>
        </p:nvSpPr>
        <p:spPr/>
        <p:txBody>
          <a:bodyPr/>
          <a:lstStyle/>
          <a:p>
            <a:fld id="{67810305-8AEE-4CF4-8637-07D39471CCCC}" type="slidenum">
              <a:rPr lang="nb-NO" smtClean="0"/>
              <a:t>25</a:t>
            </a:fld>
            <a:endParaRPr lang="nb-NO"/>
          </a:p>
        </p:txBody>
      </p:sp>
    </p:spTree>
    <p:extLst>
      <p:ext uri="{BB962C8B-B14F-4D97-AF65-F5344CB8AC3E}">
        <p14:creationId xmlns:p14="http://schemas.microsoft.com/office/powerpoint/2010/main" val="9846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B032F-7AE3-C64F-C0C3-71B6D187FEE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3EF722E-CCC7-41D8-5B6A-37BD9FA8703E}"/>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BAD8A0B1-F71A-C5E5-900A-DBA84F74AF26}"/>
              </a:ext>
            </a:extLst>
          </p:cNvPr>
          <p:cNvSpPr>
            <a:spLocks noGrp="1"/>
          </p:cNvSpPr>
          <p:nvPr>
            <p:ph type="body" idx="1"/>
          </p:nvPr>
        </p:nvSpPr>
        <p:spPr/>
        <p:txBody>
          <a:bodyPr/>
          <a:lstStyle/>
          <a:p>
            <a:endParaRPr lang="nb-NO"/>
          </a:p>
          <a:p>
            <a:pPr marL="0" marR="0" lvl="0" indent="0" algn="l" defTabSz="457200" rtl="0" eaLnBrk="1" fontAlgn="auto" latinLnBrk="0" hangingPunct="1">
              <a:lnSpc>
                <a:spcPct val="100000"/>
              </a:lnSpc>
              <a:spcBef>
                <a:spcPts val="0"/>
              </a:spcBef>
              <a:spcAft>
                <a:spcPts val="0"/>
              </a:spcAft>
              <a:buClrTx/>
              <a:buSzTx/>
              <a:buFontTx/>
              <a:buNone/>
              <a:tabLst/>
              <a:defRPr/>
            </a:pPr>
            <a:r>
              <a:rPr lang="nb-NO"/>
              <a:t>Satsene</a:t>
            </a:r>
            <a:r>
              <a:rPr lang="nb-NO" baseline="0"/>
              <a:t> endres hvert år og ligger på www.parat.com</a:t>
            </a:r>
            <a:endParaRPr lang="nb-NO"/>
          </a:p>
          <a:p>
            <a:endParaRPr lang="nb-NO"/>
          </a:p>
        </p:txBody>
      </p:sp>
      <p:sp>
        <p:nvSpPr>
          <p:cNvPr id="4" name="Plassholder for lysbildenummer 3">
            <a:extLst>
              <a:ext uri="{FF2B5EF4-FFF2-40B4-BE49-F238E27FC236}">
                <a16:creationId xmlns:a16="http://schemas.microsoft.com/office/drawing/2014/main" id="{33FC08B0-6152-0727-177B-C39E9F8B0003}"/>
              </a:ext>
            </a:extLst>
          </p:cNvPr>
          <p:cNvSpPr>
            <a:spLocks noGrp="1"/>
          </p:cNvSpPr>
          <p:nvPr>
            <p:ph type="sldNum" sz="quarter" idx="10"/>
          </p:nvPr>
        </p:nvSpPr>
        <p:spPr/>
        <p:txBody>
          <a:bodyPr/>
          <a:lstStyle/>
          <a:p>
            <a:fld id="{67810305-8AEE-4CF4-8637-07D39471CCCC}" type="slidenum">
              <a:rPr lang="nb-NO" smtClean="0"/>
              <a:t>26</a:t>
            </a:fld>
            <a:endParaRPr lang="nb-NO"/>
          </a:p>
        </p:txBody>
      </p:sp>
    </p:spTree>
    <p:extLst>
      <p:ext uri="{BB962C8B-B14F-4D97-AF65-F5344CB8AC3E}">
        <p14:creationId xmlns:p14="http://schemas.microsoft.com/office/powerpoint/2010/main" val="409253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CC17-680E-A928-D3ED-8D791DAEDB4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07777D0-CD90-B401-88E2-7BAC4A6C86AA}"/>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412B0A04-66EC-4171-08C2-811DE1102466}"/>
              </a:ext>
            </a:extLst>
          </p:cNvPr>
          <p:cNvSpPr>
            <a:spLocks noGrp="1"/>
          </p:cNvSpPr>
          <p:nvPr>
            <p:ph type="body" idx="1"/>
          </p:nvPr>
        </p:nvSpPr>
        <p:spPr/>
        <p:txBody>
          <a:bodyPr/>
          <a:lstStyle/>
          <a:p>
            <a:endParaRPr lang="nb-NO"/>
          </a:p>
          <a:p>
            <a:pPr eaLnBrk="1" hangingPunct="1">
              <a:spcBef>
                <a:spcPts val="600"/>
              </a:spcBef>
              <a:spcAft>
                <a:spcPts val="600"/>
              </a:spcAft>
              <a:buFont typeface="Helv"/>
              <a:buChar char="•"/>
            </a:pPr>
            <a:r>
              <a:rPr lang="nb-NO"/>
              <a:t>Fradraget i skatten for fagforeningskontingenten er kr 8250,- for 2025</a:t>
            </a:r>
          </a:p>
          <a:p>
            <a:pPr eaLnBrk="1" hangingPunct="1">
              <a:spcBef>
                <a:spcPts val="600"/>
              </a:spcBef>
              <a:spcAft>
                <a:spcPts val="600"/>
              </a:spcAft>
              <a:buFont typeface="Helv"/>
              <a:buChar char="•"/>
            </a:pPr>
            <a:endParaRPr lang="nb-NO"/>
          </a:p>
          <a:p>
            <a:pPr eaLnBrk="1" hangingPunct="1">
              <a:spcBef>
                <a:spcPts val="600"/>
              </a:spcBef>
              <a:spcAft>
                <a:spcPts val="600"/>
              </a:spcAft>
              <a:buFont typeface="Helv"/>
              <a:buChar char="•"/>
            </a:pPr>
            <a:r>
              <a:rPr lang="nb-NO"/>
              <a:t>https://www.parat.com/medlem/hva-koster-det-a-vaere-parat-medlem/140406 </a:t>
            </a:r>
          </a:p>
          <a:p>
            <a:pPr eaLnBrk="1" hangingPunct="1">
              <a:spcBef>
                <a:spcPts val="600"/>
              </a:spcBef>
              <a:spcAft>
                <a:spcPts val="600"/>
              </a:spcAft>
              <a:buFont typeface="Helv"/>
              <a:buNone/>
            </a:pPr>
            <a:endParaRPr lang="nb-NO"/>
          </a:p>
          <a:p>
            <a:pPr eaLnBrk="1" hangingPunct="1">
              <a:spcBef>
                <a:spcPts val="600"/>
              </a:spcBef>
              <a:spcAft>
                <a:spcPts val="600"/>
              </a:spcAft>
              <a:buFont typeface="Helv"/>
              <a:buChar char="•"/>
            </a:pPr>
            <a:r>
              <a:rPr lang="nb-NO"/>
              <a:t> Si noe om Parats ni underorganisasjoner:</a:t>
            </a:r>
          </a:p>
          <a:p>
            <a:pPr eaLnBrk="1" hangingPunct="1">
              <a:spcBef>
                <a:spcPts val="600"/>
              </a:spcBef>
              <a:spcAft>
                <a:spcPts val="600"/>
              </a:spcAft>
              <a:buFont typeface="Helv"/>
              <a:buNone/>
            </a:pPr>
            <a:r>
              <a:rPr lang="nb-NO"/>
              <a:t>- Parat NAV</a:t>
            </a:r>
          </a:p>
          <a:p>
            <a:pPr eaLnBrk="1" hangingPunct="1">
              <a:spcBef>
                <a:spcPts val="600"/>
              </a:spcBef>
              <a:spcAft>
                <a:spcPts val="600"/>
              </a:spcAft>
              <a:buFont typeface="Helv"/>
              <a:buNone/>
            </a:pPr>
            <a:r>
              <a:rPr lang="nb-NO"/>
              <a:t>- Parat Media</a:t>
            </a:r>
          </a:p>
          <a:p>
            <a:pPr eaLnBrk="1" hangingPunct="1">
              <a:spcBef>
                <a:spcPts val="600"/>
              </a:spcBef>
              <a:spcAft>
                <a:spcPts val="600"/>
              </a:spcAft>
              <a:buFont typeface="Helv"/>
              <a:buNone/>
            </a:pPr>
            <a:r>
              <a:rPr lang="nb-NO"/>
              <a:t>- Farmasiforbundet</a:t>
            </a:r>
          </a:p>
          <a:p>
            <a:pPr eaLnBrk="1" hangingPunct="1">
              <a:spcBef>
                <a:spcPts val="600"/>
              </a:spcBef>
              <a:spcAft>
                <a:spcPts val="600"/>
              </a:spcAft>
              <a:buFont typeface="Helv"/>
              <a:buNone/>
            </a:pPr>
            <a:r>
              <a:rPr lang="nb-NO"/>
              <a:t>- Tannhelsesekretærenes Forbund (</a:t>
            </a:r>
            <a:r>
              <a:rPr lang="nb-NO" err="1"/>
              <a:t>ThsF</a:t>
            </a:r>
            <a:r>
              <a:rPr lang="nb-NO"/>
              <a:t>) </a:t>
            </a:r>
          </a:p>
          <a:p>
            <a:pPr eaLnBrk="1" hangingPunct="1">
              <a:spcBef>
                <a:spcPts val="600"/>
              </a:spcBef>
              <a:spcAft>
                <a:spcPts val="600"/>
              </a:spcAft>
              <a:buFont typeface="Helv"/>
              <a:buNone/>
            </a:pPr>
            <a:r>
              <a:rPr lang="nb-NO"/>
              <a:t>- Veritas funksjonærforening (VEFF)</a:t>
            </a:r>
          </a:p>
          <a:p>
            <a:pPr eaLnBrk="1" hangingPunct="1">
              <a:spcBef>
                <a:spcPts val="600"/>
              </a:spcBef>
              <a:spcAft>
                <a:spcPts val="600"/>
              </a:spcAft>
              <a:buFont typeface="Helv"/>
              <a:buNone/>
            </a:pPr>
            <a:r>
              <a:rPr lang="nb-NO"/>
              <a:t>- Norges Politilederlag (NPL)</a:t>
            </a:r>
          </a:p>
          <a:p>
            <a:pPr eaLnBrk="1" hangingPunct="1">
              <a:spcBef>
                <a:spcPts val="600"/>
              </a:spcBef>
              <a:spcAft>
                <a:spcPts val="600"/>
              </a:spcAft>
              <a:buFont typeface="Helv"/>
              <a:buNone/>
            </a:pPr>
            <a:r>
              <a:rPr lang="nb-NO"/>
              <a:t>- Parat forsvar </a:t>
            </a:r>
          </a:p>
          <a:p>
            <a:pPr eaLnBrk="1" hangingPunct="1">
              <a:spcBef>
                <a:spcPts val="600"/>
              </a:spcBef>
              <a:spcAft>
                <a:spcPts val="600"/>
              </a:spcAft>
              <a:buFont typeface="Helv"/>
              <a:buNone/>
            </a:pPr>
            <a:r>
              <a:rPr lang="nb-NO"/>
              <a:t>- Parat Kabinforbund </a:t>
            </a:r>
          </a:p>
          <a:p>
            <a:pPr eaLnBrk="1" hangingPunct="1">
              <a:spcBef>
                <a:spcPts val="600"/>
              </a:spcBef>
              <a:spcAft>
                <a:spcPts val="600"/>
              </a:spcAft>
              <a:buFont typeface="Helv"/>
              <a:buNone/>
            </a:pPr>
            <a:r>
              <a:rPr lang="nb-NO"/>
              <a:t>- Pilotforbundet</a:t>
            </a:r>
            <a:endParaRPr lang="nb-NO" b="1"/>
          </a:p>
          <a:p>
            <a:pPr eaLnBrk="1" hangingPunct="1"/>
            <a:endParaRPr lang="nb-NO" b="1"/>
          </a:p>
          <a:p>
            <a:pPr eaLnBrk="1" hangingPunct="1"/>
            <a:r>
              <a:rPr lang="nb-NO" b="1"/>
              <a:t>Hvorfor skal du være medlem av Parat pensjonist? </a:t>
            </a:r>
            <a:endParaRPr lang="nb-NO"/>
          </a:p>
          <a:p>
            <a:pPr eaLnBrk="1" hangingPunct="1"/>
            <a:r>
              <a:rPr lang="nb-NO"/>
              <a:t>Som pensjonistmedlem opprettholder du de medlemsfordeler og rettigheter du hadde som yrkesaktiv, f.eks. Dersom et pensjonistmedlem dør får gjenlevende ektefelle/samboer/partner overta medlemskapet og derigjennom videreført medlemsfordelene. Spesielt viktig i forhold til forsikring.</a:t>
            </a:r>
          </a:p>
          <a:p>
            <a:endParaRPr lang="nb-NO"/>
          </a:p>
        </p:txBody>
      </p:sp>
      <p:sp>
        <p:nvSpPr>
          <p:cNvPr id="4" name="Plassholder for lysbildenummer 3">
            <a:extLst>
              <a:ext uri="{FF2B5EF4-FFF2-40B4-BE49-F238E27FC236}">
                <a16:creationId xmlns:a16="http://schemas.microsoft.com/office/drawing/2014/main" id="{164AE802-E555-D5C9-935B-AB8AED6BD251}"/>
              </a:ext>
            </a:extLst>
          </p:cNvPr>
          <p:cNvSpPr>
            <a:spLocks noGrp="1"/>
          </p:cNvSpPr>
          <p:nvPr>
            <p:ph type="sldNum" sz="quarter" idx="10"/>
          </p:nvPr>
        </p:nvSpPr>
        <p:spPr/>
        <p:txBody>
          <a:bodyPr/>
          <a:lstStyle/>
          <a:p>
            <a:fld id="{67810305-8AEE-4CF4-8637-07D39471CCCC}" type="slidenum">
              <a:rPr lang="nb-NO" smtClean="0"/>
              <a:t>27</a:t>
            </a:fld>
            <a:endParaRPr lang="nb-NO"/>
          </a:p>
        </p:txBody>
      </p:sp>
    </p:spTree>
    <p:extLst>
      <p:ext uri="{BB962C8B-B14F-4D97-AF65-F5344CB8AC3E}">
        <p14:creationId xmlns:p14="http://schemas.microsoft.com/office/powerpoint/2010/main" val="3514411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EBCD-1611-3D3E-682C-107A074B9BF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0A7382A-D75D-6082-3055-0817F4682DC4}"/>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CEDBA3CF-61D8-D7A7-59DD-672EF04772F7}"/>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85B9FF64-406D-0E92-BC85-CE30104BC3A6}"/>
              </a:ext>
            </a:extLst>
          </p:cNvPr>
          <p:cNvSpPr>
            <a:spLocks noGrp="1"/>
          </p:cNvSpPr>
          <p:nvPr>
            <p:ph type="sldNum" sz="quarter" idx="10"/>
          </p:nvPr>
        </p:nvSpPr>
        <p:spPr/>
        <p:txBody>
          <a:bodyPr/>
          <a:lstStyle/>
          <a:p>
            <a:fld id="{67810305-8AEE-4CF4-8637-07D39471CCCC}" type="slidenum">
              <a:rPr lang="nb-NO" smtClean="0"/>
              <a:t>28</a:t>
            </a:fld>
            <a:endParaRPr lang="nb-NO"/>
          </a:p>
        </p:txBody>
      </p:sp>
    </p:spTree>
    <p:extLst>
      <p:ext uri="{BB962C8B-B14F-4D97-AF65-F5344CB8AC3E}">
        <p14:creationId xmlns:p14="http://schemas.microsoft.com/office/powerpoint/2010/main" val="909086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C4D45-2E2B-D107-3A97-596D43B8F5B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07F17D3-AF78-062F-FE91-98BA0212F5BC}"/>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A1235F5B-7486-9583-4754-65B8209AB5FC}"/>
              </a:ext>
            </a:extLst>
          </p:cNvPr>
          <p:cNvSpPr>
            <a:spLocks noGrp="1"/>
          </p:cNvSpPr>
          <p:nvPr>
            <p:ph type="body" idx="1"/>
          </p:nvPr>
        </p:nvSpPr>
        <p:spPr/>
        <p:txBody>
          <a:bodyPr/>
          <a:lstStyle/>
          <a:p>
            <a:endParaRPr lang="nb-NO"/>
          </a:p>
          <a:p>
            <a:r>
              <a:rPr lang="nb-NO"/>
              <a:t>Våre verveargumenter. Hvorfor skal man velge Parat fremfor en annen arbeidstakerorganisasjon?</a:t>
            </a:r>
          </a:p>
          <a:p>
            <a:r>
              <a:rPr lang="nb-NO" b="1"/>
              <a:t>1. Hjelp når du trenger det </a:t>
            </a:r>
            <a:endParaRPr lang="nb-NO"/>
          </a:p>
          <a:p>
            <a:r>
              <a:rPr lang="nb-NO"/>
              <a:t>I Parat skal veien til den rette kompetansen være kort. Dyktige tillitsvalgte, ansatte i regionene, advokater og forhandlere vil støtte deg dersom du har spørsmål om jobb, betingelser eller rettighetene dine. </a:t>
            </a:r>
          </a:p>
          <a:p>
            <a:endParaRPr lang="nb-NO" b="1"/>
          </a:p>
          <a:p>
            <a:r>
              <a:rPr lang="nb-NO" b="1"/>
              <a:t>2. Egen kontaktperson</a:t>
            </a:r>
            <a:endParaRPr lang="nb-NO"/>
          </a:p>
          <a:p>
            <a:r>
              <a:rPr lang="nb-NO"/>
              <a:t>I Parat har du din egen kontaktperson, enten det er den lokale tillitsvalgte, regionkonsulenten, eller en annen ekspert. Parat skal ha de dyktigste tillitsvalgte, som kjenner din arbeidsplass og ivaretar dine interesser. Parat har et unikt opplæringsprogram som skal utvikle de tillitsvalgte. </a:t>
            </a:r>
          </a:p>
          <a:p>
            <a:r>
              <a:rPr lang="nb-NO"/>
              <a:t> </a:t>
            </a:r>
            <a:endParaRPr lang="nb-NO" b="1"/>
          </a:p>
          <a:p>
            <a:r>
              <a:rPr lang="nb-NO" b="1"/>
              <a:t>3. Parat er til for alle</a:t>
            </a:r>
            <a:endParaRPr lang="nb-NO"/>
          </a:p>
          <a:p>
            <a:r>
              <a:rPr lang="nb-NO"/>
              <a:t>Alle yrkesgruppene på din arbeidsplass kan være medlem i Parat. </a:t>
            </a:r>
          </a:p>
          <a:p>
            <a:r>
              <a:rPr lang="nb-NO"/>
              <a:t>Du kan beholde medlemskapet i Parat hele ditt yrkesliv, selv om du skifter yrke, arbeidsplass, eller arbeidsområde.</a:t>
            </a:r>
          </a:p>
          <a:p>
            <a:endParaRPr lang="nb-NO" b="1"/>
          </a:p>
          <a:p>
            <a:r>
              <a:rPr lang="nb-NO" b="1"/>
              <a:t>4. Gode medlemsfordeler </a:t>
            </a:r>
            <a:endParaRPr lang="nb-NO"/>
          </a:p>
          <a:p>
            <a:r>
              <a:rPr lang="nb-NO"/>
              <a:t>Parat utvikler hele tiden sine medlemsfordeler etter medlemmenes behov. Dersom du velger å benytte deg av flere av våre medlemsfordeler, kan du fort tjene inn medlemskontingenten i løpet av et år. Sjekk de gode medlemsfordelene på hjemmesiden </a:t>
            </a:r>
            <a:r>
              <a:rPr lang="nb-NO">
                <a:hlinkClick r:id="rId3"/>
              </a:rPr>
              <a:t>www.parat.com</a:t>
            </a:r>
            <a:r>
              <a:rPr lang="nb-NO"/>
              <a:t>.</a:t>
            </a:r>
          </a:p>
          <a:p>
            <a:endParaRPr lang="nb-NO" b="1"/>
          </a:p>
          <a:p>
            <a:r>
              <a:rPr lang="nb-NO" b="1"/>
              <a:t>5. Konkurransedyktig kontingent</a:t>
            </a:r>
          </a:p>
          <a:p>
            <a:r>
              <a:rPr lang="nb-NO"/>
              <a:t>Kontingenten vår på 1,2% og 1,4 % med unntak av overtid. Kontingenten er forholdsvis lav i forhold til mange andre fagforbund. Husk at mange forbund som har lavere prosent, har ikke maksimumsbeløp for kontingentinnbetalingen</a:t>
            </a:r>
          </a:p>
          <a:p>
            <a:endParaRPr lang="nb-NO"/>
          </a:p>
        </p:txBody>
      </p:sp>
      <p:sp>
        <p:nvSpPr>
          <p:cNvPr id="4" name="Plassholder for lysbildenummer 3">
            <a:extLst>
              <a:ext uri="{FF2B5EF4-FFF2-40B4-BE49-F238E27FC236}">
                <a16:creationId xmlns:a16="http://schemas.microsoft.com/office/drawing/2014/main" id="{B1D40E01-4B96-631C-922D-5C283518C81F}"/>
              </a:ext>
            </a:extLst>
          </p:cNvPr>
          <p:cNvSpPr>
            <a:spLocks noGrp="1"/>
          </p:cNvSpPr>
          <p:nvPr>
            <p:ph type="sldNum" sz="quarter" idx="10"/>
          </p:nvPr>
        </p:nvSpPr>
        <p:spPr/>
        <p:txBody>
          <a:bodyPr/>
          <a:lstStyle/>
          <a:p>
            <a:fld id="{67810305-8AEE-4CF4-8637-07D39471CCCC}" type="slidenum">
              <a:rPr lang="nb-NO" smtClean="0"/>
              <a:t>29</a:t>
            </a:fld>
            <a:endParaRPr lang="nb-NO"/>
          </a:p>
        </p:txBody>
      </p:sp>
    </p:spTree>
    <p:extLst>
      <p:ext uri="{BB962C8B-B14F-4D97-AF65-F5344CB8AC3E}">
        <p14:creationId xmlns:p14="http://schemas.microsoft.com/office/powerpoint/2010/main" val="10836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7B4E-C7CC-A2EC-76A1-840E086E4F9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0ABBEC6-36BC-7DA1-A8F1-92FC3B758CE3}"/>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F245BC3E-3933-19C7-90CA-2F07024277A0}"/>
              </a:ext>
            </a:extLst>
          </p:cNvPr>
          <p:cNvSpPr>
            <a:spLocks noGrp="1"/>
          </p:cNvSpPr>
          <p:nvPr>
            <p:ph type="body" idx="1"/>
          </p:nvPr>
        </p:nvSpPr>
        <p:spPr/>
        <p:txBody>
          <a:bodyPr/>
          <a:lstStyle/>
          <a:p>
            <a:r>
              <a:rPr lang="nb-NO"/>
              <a:t>YS – Seksjonene og organisasjonene - Sentrale oppgjør</a:t>
            </a:r>
          </a:p>
          <a:p>
            <a:r>
              <a:rPr lang="nb-NO"/>
              <a:t>Partipolitisk uavhengig – opptatt av samfunnspolitikk og følger de politiske partier fra sak til sak</a:t>
            </a:r>
          </a:p>
          <a:p>
            <a:r>
              <a:rPr lang="nb-NO"/>
              <a:t>AVYO, Befalets Fellesorganisasjon, Bibliotekarforbundet,</a:t>
            </a:r>
            <a:r>
              <a:rPr lang="nb-NO" baseline="0"/>
              <a:t> </a:t>
            </a:r>
            <a:r>
              <a:rPr lang="nb-NO"/>
              <a:t>Finansforbundet, Delta, Kriminalomsorgens </a:t>
            </a:r>
            <a:r>
              <a:rPr lang="nb-NO" err="1"/>
              <a:t>Yrkesforbund</a:t>
            </a:r>
            <a:r>
              <a:rPr lang="nb-NO"/>
              <a:t>, Negotia, </a:t>
            </a:r>
          </a:p>
          <a:p>
            <a:r>
              <a:rPr lang="nb-NO"/>
              <a:t>Norsk Tollerforbund, Parat, Personellforbundet, SAFE, Skatteetatens Landsforbund, STAFO, Yrkestrafikkforbundet	</a:t>
            </a:r>
          </a:p>
          <a:p>
            <a:endParaRPr lang="nb-NO"/>
          </a:p>
          <a:p>
            <a:endParaRPr lang="nb-NO"/>
          </a:p>
        </p:txBody>
      </p:sp>
      <p:sp>
        <p:nvSpPr>
          <p:cNvPr id="4" name="Plassholder for lysbildenummer 3">
            <a:extLst>
              <a:ext uri="{FF2B5EF4-FFF2-40B4-BE49-F238E27FC236}">
                <a16:creationId xmlns:a16="http://schemas.microsoft.com/office/drawing/2014/main" id="{4ADF387C-D5DB-DEF1-5FB9-18042015665B}"/>
              </a:ext>
            </a:extLst>
          </p:cNvPr>
          <p:cNvSpPr>
            <a:spLocks noGrp="1"/>
          </p:cNvSpPr>
          <p:nvPr>
            <p:ph type="sldNum" sz="quarter" idx="10"/>
          </p:nvPr>
        </p:nvSpPr>
        <p:spPr/>
        <p:txBody>
          <a:bodyPr/>
          <a:lstStyle/>
          <a:p>
            <a:fld id="{67810305-8AEE-4CF4-8637-07D39471CCCC}" type="slidenum">
              <a:rPr lang="nb-NO" smtClean="0"/>
              <a:t>4</a:t>
            </a:fld>
            <a:endParaRPr lang="nb-NO"/>
          </a:p>
        </p:txBody>
      </p:sp>
    </p:spTree>
    <p:extLst>
      <p:ext uri="{BB962C8B-B14F-4D97-AF65-F5344CB8AC3E}">
        <p14:creationId xmlns:p14="http://schemas.microsoft.com/office/powerpoint/2010/main" val="303528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5AC3-21B0-5CF6-857F-6D2658FBF3D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F216652-5E2A-FDDC-F5F7-E18AA28C7DF0}"/>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64F76F51-8196-ED4B-ADF5-4816F93AB3FC}"/>
              </a:ext>
            </a:extLst>
          </p:cNvPr>
          <p:cNvSpPr>
            <a:spLocks noGrp="1"/>
          </p:cNvSpPr>
          <p:nvPr>
            <p:ph type="body" idx="1"/>
          </p:nvPr>
        </p:nvSpPr>
        <p:spPr/>
        <p:txBody>
          <a:bodyPr/>
          <a:lstStyle/>
          <a:p>
            <a:pPr marL="257175" lvl="1" indent="-257175">
              <a:lnSpc>
                <a:spcPct val="90000"/>
              </a:lnSpc>
              <a:spcBef>
                <a:spcPts val="900"/>
              </a:spcBef>
              <a:buClr>
                <a:schemeClr val="tx2"/>
              </a:buClr>
              <a:buFont typeface="Arial" panose="020B0604020202020204" pitchFamily="34" charset="0"/>
              <a:buChar char="•"/>
            </a:pPr>
            <a:r>
              <a:rPr lang="nb-NO" sz="1500"/>
              <a:t>Parat ble etablert i januar 2005 gjennom en fusjon mellom Flerfaglig fellesorganisasjon (2fo) og Privatansattes fellesorganisasjon (</a:t>
            </a:r>
            <a:r>
              <a:rPr lang="nb-NO" sz="1500" err="1"/>
              <a:t>Prifo</a:t>
            </a:r>
            <a:r>
              <a:rPr lang="nb-NO" sz="1500"/>
              <a:t>).</a:t>
            </a:r>
          </a:p>
          <a:p>
            <a:pPr marL="257175" lvl="1" indent="-257175">
              <a:lnSpc>
                <a:spcPct val="90000"/>
              </a:lnSpc>
              <a:spcBef>
                <a:spcPts val="900"/>
              </a:spcBef>
              <a:buClr>
                <a:schemeClr val="tx2"/>
              </a:buClr>
              <a:buFont typeface="Arial" panose="020B0604020202020204" pitchFamily="34" charset="0"/>
              <a:buChar char="•"/>
            </a:pPr>
            <a:endParaRPr lang="nb-NO" sz="1500"/>
          </a:p>
          <a:p>
            <a:pPr marL="257175" marR="0" lvl="1" indent="-257175" algn="l" defTabSz="457200" rtl="0" eaLnBrk="1" fontAlgn="auto" latinLnBrk="0" hangingPunct="1">
              <a:lnSpc>
                <a:spcPct val="90000"/>
              </a:lnSpc>
              <a:spcBef>
                <a:spcPts val="900"/>
              </a:spcBef>
              <a:spcAft>
                <a:spcPts val="0"/>
              </a:spcAft>
              <a:buClr>
                <a:schemeClr val="tx2"/>
              </a:buClr>
              <a:buSzTx/>
              <a:buFont typeface="Arial" panose="020B0604020202020204" pitchFamily="34" charset="0"/>
              <a:buChar char="•"/>
              <a:tabLst/>
              <a:defRPr/>
            </a:pPr>
            <a:r>
              <a:rPr lang="nb-NO" sz="1600"/>
              <a:t>En medlemsstyrt organisasjon</a:t>
            </a:r>
          </a:p>
          <a:p>
            <a:pPr marL="0" lvl="1" indent="0">
              <a:lnSpc>
                <a:spcPct val="90000"/>
              </a:lnSpc>
              <a:spcBef>
                <a:spcPts val="900"/>
              </a:spcBef>
              <a:buClr>
                <a:schemeClr val="tx2"/>
              </a:buClr>
              <a:buFont typeface="Arial" panose="020B0604020202020204" pitchFamily="34" charset="0"/>
              <a:buNone/>
            </a:pPr>
            <a:endParaRPr lang="nb-NO" sz="1500"/>
          </a:p>
        </p:txBody>
      </p:sp>
      <p:sp>
        <p:nvSpPr>
          <p:cNvPr id="4" name="Plassholder for lysbildenummer 3">
            <a:extLst>
              <a:ext uri="{FF2B5EF4-FFF2-40B4-BE49-F238E27FC236}">
                <a16:creationId xmlns:a16="http://schemas.microsoft.com/office/drawing/2014/main" id="{B64251D3-D442-97AB-F3B8-9CB56FD1F1D6}"/>
              </a:ext>
            </a:extLst>
          </p:cNvPr>
          <p:cNvSpPr>
            <a:spLocks noGrp="1"/>
          </p:cNvSpPr>
          <p:nvPr>
            <p:ph type="sldNum" sz="quarter" idx="10"/>
          </p:nvPr>
        </p:nvSpPr>
        <p:spPr/>
        <p:txBody>
          <a:bodyPr/>
          <a:lstStyle/>
          <a:p>
            <a:fld id="{67810305-8AEE-4CF4-8637-07D39471CCCC}" type="slidenum">
              <a:rPr lang="nb-NO" smtClean="0"/>
              <a:t>5</a:t>
            </a:fld>
            <a:endParaRPr lang="nb-NO"/>
          </a:p>
        </p:txBody>
      </p:sp>
    </p:spTree>
    <p:extLst>
      <p:ext uri="{BB962C8B-B14F-4D97-AF65-F5344CB8AC3E}">
        <p14:creationId xmlns:p14="http://schemas.microsoft.com/office/powerpoint/2010/main" val="387104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937D9-64CB-3150-6340-EFE5E7A8450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A6E38DE-7BF5-C242-50EB-37EB7327289D}"/>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4E82BE82-64DE-FAA9-48BC-15BE96DEB351}"/>
              </a:ext>
            </a:extLst>
          </p:cNvPr>
          <p:cNvSpPr>
            <a:spLocks noGrp="1"/>
          </p:cNvSpPr>
          <p:nvPr>
            <p:ph type="body" idx="1"/>
          </p:nvPr>
        </p:nvSpPr>
        <p:spPr/>
        <p:txBody>
          <a:bodyPr/>
          <a:lstStyle/>
          <a:p>
            <a:pPr eaLnBrk="1" hangingPunct="1"/>
            <a:r>
              <a:rPr lang="nb-NO" sz="1200"/>
              <a:t>Ansatte i Parat har en støttefunksjon i forhold til de tv.</a:t>
            </a:r>
          </a:p>
          <a:p>
            <a:pPr eaLnBrk="1" hangingPunct="1"/>
            <a:endParaRPr lang="nb-NO" sz="1200"/>
          </a:p>
          <a:p>
            <a:pPr eaLnBrk="1" hangingPunct="1"/>
            <a:r>
              <a:rPr lang="nb-NO" sz="1200"/>
              <a:t>TV og medlemmer skal kunne ringe hvem som helst i Parat. Kontaktinformasjon på www.parat.com</a:t>
            </a:r>
          </a:p>
          <a:p>
            <a:pPr eaLnBrk="1" hangingPunct="1"/>
            <a:endParaRPr lang="nb-NO" sz="1200"/>
          </a:p>
          <a:p>
            <a:pPr eaLnBrk="1" hangingPunct="1"/>
            <a:r>
              <a:rPr lang="nb-NO" sz="1200"/>
              <a:t>Ta kontakt med oss når det er noe de lurer på.</a:t>
            </a:r>
          </a:p>
          <a:p>
            <a:pPr eaLnBrk="1" hangingPunct="1"/>
            <a:r>
              <a:rPr lang="nb-NO" sz="1200"/>
              <a:t>TV skal aldri føle seg presset til å signere noe eller akseptere noe, dersom de er i tvil eller usikker. Sjekk alltid med oss.</a:t>
            </a:r>
          </a:p>
          <a:p>
            <a:pPr eaLnBrk="1" hangingPunct="1"/>
            <a:endParaRPr lang="nb-NO" sz="1200"/>
          </a:p>
          <a:p>
            <a:pPr eaLnBrk="1" hangingPunct="1"/>
            <a:r>
              <a:rPr lang="nb-NO" sz="1200"/>
              <a:t>Nært samarbeid mellom de enkelte avdelinger</a:t>
            </a:r>
          </a:p>
          <a:p>
            <a:pPr eaLnBrk="1" hangingPunct="1"/>
            <a:endParaRPr lang="nb-NO" sz="1200"/>
          </a:p>
          <a:p>
            <a:pPr eaLnBrk="1" hangingPunct="1"/>
            <a:r>
              <a:rPr lang="nb-NO" sz="1200"/>
              <a:t>Kontaktinformasjon på www.parat.com</a:t>
            </a:r>
          </a:p>
          <a:p>
            <a:pPr eaLnBrk="1" hangingPunct="1"/>
            <a:endParaRPr lang="nb-NO" sz="1200"/>
          </a:p>
          <a:p>
            <a:pPr eaLnBrk="1" hangingPunct="1"/>
            <a:r>
              <a:rPr lang="nb-NO" sz="1200"/>
              <a:t>Regional informasjon</a:t>
            </a:r>
          </a:p>
          <a:p>
            <a:pPr eaLnBrk="1" hangingPunct="1"/>
            <a:endParaRPr lang="nb-NO" sz="1200"/>
          </a:p>
          <a:p>
            <a:pPr eaLnBrk="1" hangingPunct="1"/>
            <a:r>
              <a:rPr lang="nb-NO" sz="1200"/>
              <a:t>Telefonnummer til Parat: 48 21 01 00</a:t>
            </a:r>
          </a:p>
          <a:p>
            <a:pPr eaLnBrk="1" hangingPunct="1"/>
            <a:endParaRPr lang="nb-NO" sz="1200"/>
          </a:p>
          <a:p>
            <a:pPr eaLnBrk="1" hangingPunct="1"/>
            <a:r>
              <a:rPr lang="nb-NO" sz="1200"/>
              <a:t>Juridisk avdeling: Ring den enkelte saksbehandler eller Nina T: 913 08 744</a:t>
            </a:r>
          </a:p>
          <a:p>
            <a:pPr eaLnBrk="1" hangingPunct="1"/>
            <a:r>
              <a:rPr lang="nb-NO" sz="1200"/>
              <a:t>Forhandlingsavdelingen: Ring den enkelte saksbehandler eller Tone B: 412 29 192</a:t>
            </a:r>
          </a:p>
          <a:p>
            <a:pPr eaLnBrk="1" hangingPunct="1"/>
            <a:r>
              <a:rPr lang="nb-NO" sz="1200"/>
              <a:t>Alle saksbehandler har mobilsvarere</a:t>
            </a:r>
          </a:p>
          <a:p>
            <a:pPr eaLnBrk="1" hangingPunct="1"/>
            <a:r>
              <a:rPr lang="nb-NO" sz="1200"/>
              <a:t>Mail bør brukes – hvis man kan </a:t>
            </a:r>
          </a:p>
          <a:p>
            <a:pPr eaLnBrk="1" hangingPunct="1"/>
            <a:r>
              <a:rPr lang="nb-NO" sz="1200"/>
              <a:t>Kontakt hvem man vil - men det lønner seg å kontakte den som er ansvarlig for et tariffområde, saksområde eller har fagansvaret - </a:t>
            </a:r>
            <a:r>
              <a:rPr lang="nb-NO" sz="1200" b="1"/>
              <a:t>bruk hjemmesiden </a:t>
            </a:r>
          </a:p>
          <a:p>
            <a:pPr eaLnBrk="1" hangingPunct="1"/>
            <a:r>
              <a:rPr lang="nb-NO" sz="1200"/>
              <a:t>Vis hvor kontaktinformasjon ligger på nettet</a:t>
            </a:r>
          </a:p>
          <a:p>
            <a:endParaRPr lang="nb-NO"/>
          </a:p>
        </p:txBody>
      </p:sp>
      <p:sp>
        <p:nvSpPr>
          <p:cNvPr id="4" name="Plassholder for lysbildenummer 3">
            <a:extLst>
              <a:ext uri="{FF2B5EF4-FFF2-40B4-BE49-F238E27FC236}">
                <a16:creationId xmlns:a16="http://schemas.microsoft.com/office/drawing/2014/main" id="{C345FD53-B30C-AD89-543B-917E428AD9F3}"/>
              </a:ext>
            </a:extLst>
          </p:cNvPr>
          <p:cNvSpPr>
            <a:spLocks noGrp="1"/>
          </p:cNvSpPr>
          <p:nvPr>
            <p:ph type="sldNum" sz="quarter" idx="10"/>
          </p:nvPr>
        </p:nvSpPr>
        <p:spPr/>
        <p:txBody>
          <a:bodyPr/>
          <a:lstStyle/>
          <a:p>
            <a:fld id="{67810305-8AEE-4CF4-8637-07D39471CCCC}" type="slidenum">
              <a:rPr lang="nb-NO" smtClean="0"/>
              <a:t>6</a:t>
            </a:fld>
            <a:endParaRPr lang="nb-NO"/>
          </a:p>
        </p:txBody>
      </p:sp>
    </p:spTree>
    <p:extLst>
      <p:ext uri="{BB962C8B-B14F-4D97-AF65-F5344CB8AC3E}">
        <p14:creationId xmlns:p14="http://schemas.microsoft.com/office/powerpoint/2010/main" val="275776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A2EE3-CE61-4090-81E3-1E29F56DE963}" type="slidenum">
              <a:rPr lang="nb-NO"/>
              <a:pPr/>
              <a:t>7</a:t>
            </a:fld>
            <a:endParaRPr lang="nb-NO"/>
          </a:p>
        </p:txBody>
      </p:sp>
      <p:sp>
        <p:nvSpPr>
          <p:cNvPr id="155650" name="Rectangle 2"/>
          <p:cNvSpPr>
            <a:spLocks noGrp="1" noRot="1" noChangeAspect="1" noChangeArrowheads="1" noTextEdit="1"/>
          </p:cNvSpPr>
          <p:nvPr>
            <p:ph type="sldImg"/>
          </p:nvPr>
        </p:nvSpPr>
        <p:spPr>
          <a:xfrm>
            <a:off x="120650" y="744538"/>
            <a:ext cx="6616700" cy="3722687"/>
          </a:xfrm>
          <a:ln/>
        </p:spPr>
      </p:sp>
      <p:sp>
        <p:nvSpPr>
          <p:cNvPr id="155651" name="Rectangle 3"/>
          <p:cNvSpPr>
            <a:spLocks noGrp="1" noChangeArrowheads="1"/>
          </p:cNvSpPr>
          <p:nvPr>
            <p:ph type="body" idx="1"/>
          </p:nvPr>
        </p:nvSpPr>
        <p:spPr/>
        <p:txBody>
          <a:bodyPr/>
          <a:lstStyle/>
          <a:p>
            <a:r>
              <a:rPr lang="nb-NO"/>
              <a:t>Regionkontorene gir muligheter for nærhet til medlemmene. </a:t>
            </a:r>
          </a:p>
          <a:p>
            <a:endParaRPr lang="nb-NO"/>
          </a:p>
          <a:p>
            <a:r>
              <a:rPr lang="nb-NO"/>
              <a:t>Region Nord har regionskontor i Tromsø</a:t>
            </a:r>
          </a:p>
          <a:p>
            <a:r>
              <a:rPr lang="nb-NO"/>
              <a:t>Region Midt har regionskontor i Trondheim.</a:t>
            </a:r>
          </a:p>
          <a:p>
            <a:r>
              <a:rPr lang="nb-NO"/>
              <a:t>Region Vest har regionskontor i Bergen. </a:t>
            </a:r>
          </a:p>
          <a:p>
            <a:r>
              <a:rPr lang="nb-NO"/>
              <a:t>Region Øst har regionskontor i Lakkegata i Oslo. </a:t>
            </a:r>
          </a:p>
          <a:p>
            <a:r>
              <a:rPr lang="nb-NO"/>
              <a:t>Region Sør har regionskontor i Kristiansand og Tønsberg. </a:t>
            </a:r>
          </a:p>
          <a:p>
            <a:endParaRPr lang="nb-NO"/>
          </a:p>
          <a:p>
            <a:r>
              <a:rPr lang="nb-NO"/>
              <a:t>Ved regionkontoret kan du bla få informasjon om kurs og konferanser, temadager, lover og avtaler, forhandlinger, omstilling og konflikthåndtering. </a:t>
            </a:r>
          </a:p>
          <a:p>
            <a:endParaRPr lang="nb-NO"/>
          </a:p>
          <a:p>
            <a:r>
              <a:rPr lang="nb-NO"/>
              <a:t>Adresser og telefonnummer til ditt regionkontor finner du på hjemmesiden. </a:t>
            </a:r>
          </a:p>
        </p:txBody>
      </p:sp>
    </p:spTree>
    <p:extLst>
      <p:ext uri="{BB962C8B-B14F-4D97-AF65-F5344CB8AC3E}">
        <p14:creationId xmlns:p14="http://schemas.microsoft.com/office/powerpoint/2010/main" val="45391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19EB0-79C1-765C-F245-E7C188331BF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AB372F4-9E4C-D963-6D39-142ADBA0E4DE}"/>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C9057730-100D-A3D5-4241-7D75A757A33A}"/>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78CACC1F-583F-1A28-9DAB-E1E654D3213B}"/>
              </a:ext>
            </a:extLst>
          </p:cNvPr>
          <p:cNvSpPr>
            <a:spLocks noGrp="1"/>
          </p:cNvSpPr>
          <p:nvPr>
            <p:ph type="sldNum" sz="quarter" idx="10"/>
          </p:nvPr>
        </p:nvSpPr>
        <p:spPr/>
        <p:txBody>
          <a:bodyPr/>
          <a:lstStyle/>
          <a:p>
            <a:fld id="{67810305-8AEE-4CF4-8637-07D39471CCCC}" type="slidenum">
              <a:rPr lang="nb-NO" smtClean="0"/>
              <a:t>8</a:t>
            </a:fld>
            <a:endParaRPr lang="nb-NO"/>
          </a:p>
        </p:txBody>
      </p:sp>
    </p:spTree>
    <p:extLst>
      <p:ext uri="{BB962C8B-B14F-4D97-AF65-F5344CB8AC3E}">
        <p14:creationId xmlns:p14="http://schemas.microsoft.com/office/powerpoint/2010/main" val="57505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AD237-A93D-158C-D059-04A67923A03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0E2E905-F0BF-173C-D5CD-01D0F02E337D}"/>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7F22865D-F0D9-FBE0-630D-8BEB64C178DA}"/>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C3BF6F1A-8767-FE66-9B32-0D831DDE348A}"/>
              </a:ext>
            </a:extLst>
          </p:cNvPr>
          <p:cNvSpPr>
            <a:spLocks noGrp="1"/>
          </p:cNvSpPr>
          <p:nvPr>
            <p:ph type="sldNum" sz="quarter" idx="10"/>
          </p:nvPr>
        </p:nvSpPr>
        <p:spPr/>
        <p:txBody>
          <a:bodyPr/>
          <a:lstStyle/>
          <a:p>
            <a:fld id="{67810305-8AEE-4CF4-8637-07D39471CCCC}" type="slidenum">
              <a:rPr lang="nb-NO" smtClean="0"/>
              <a:t>9</a:t>
            </a:fld>
            <a:endParaRPr lang="nb-NO"/>
          </a:p>
        </p:txBody>
      </p:sp>
    </p:spTree>
    <p:extLst>
      <p:ext uri="{BB962C8B-B14F-4D97-AF65-F5344CB8AC3E}">
        <p14:creationId xmlns:p14="http://schemas.microsoft.com/office/powerpoint/2010/main" val="251186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E161A-F208-A48C-AC58-6D5C074E18F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035E32B-45A8-E5F4-0E97-8B0CA7E83326}"/>
              </a:ext>
            </a:extLst>
          </p:cNvPr>
          <p:cNvSpPr>
            <a:spLocks noGrp="1" noRot="1" noChangeAspect="1"/>
          </p:cNvSpPr>
          <p:nvPr>
            <p:ph type="sldImg"/>
          </p:nvPr>
        </p:nvSpPr>
        <p:spPr>
          <a:xfrm>
            <a:off x="120650" y="744538"/>
            <a:ext cx="6616700" cy="3722687"/>
          </a:xfrm>
        </p:spPr>
      </p:sp>
      <p:sp>
        <p:nvSpPr>
          <p:cNvPr id="3" name="Plassholder for notater 2">
            <a:extLst>
              <a:ext uri="{FF2B5EF4-FFF2-40B4-BE49-F238E27FC236}">
                <a16:creationId xmlns:a16="http://schemas.microsoft.com/office/drawing/2014/main" id="{57396764-E961-3FE2-31D6-3A83BCD93F0C}"/>
              </a:ext>
            </a:extLst>
          </p:cNvPr>
          <p:cNvSpPr>
            <a:spLocks noGrp="1"/>
          </p:cNvSpPr>
          <p:nvPr>
            <p:ph type="body" idx="1"/>
          </p:nvPr>
        </p:nvSpPr>
        <p:spPr/>
        <p:txBody>
          <a:bodyPr/>
          <a:lstStyle/>
          <a:p>
            <a:endParaRPr lang="nb-NO"/>
          </a:p>
          <a:p>
            <a:endParaRPr lang="nb-NO"/>
          </a:p>
        </p:txBody>
      </p:sp>
      <p:sp>
        <p:nvSpPr>
          <p:cNvPr id="4" name="Plassholder for lysbildenummer 3">
            <a:extLst>
              <a:ext uri="{FF2B5EF4-FFF2-40B4-BE49-F238E27FC236}">
                <a16:creationId xmlns:a16="http://schemas.microsoft.com/office/drawing/2014/main" id="{A201476F-8A8C-514E-099B-1DF3FC707BAE}"/>
              </a:ext>
            </a:extLst>
          </p:cNvPr>
          <p:cNvSpPr>
            <a:spLocks noGrp="1"/>
          </p:cNvSpPr>
          <p:nvPr>
            <p:ph type="sldNum" sz="quarter" idx="10"/>
          </p:nvPr>
        </p:nvSpPr>
        <p:spPr/>
        <p:txBody>
          <a:bodyPr/>
          <a:lstStyle/>
          <a:p>
            <a:fld id="{67810305-8AEE-4CF4-8637-07D39471CCCC}" type="slidenum">
              <a:rPr lang="nb-NO" smtClean="0"/>
              <a:t>10</a:t>
            </a:fld>
            <a:endParaRPr lang="nb-NO"/>
          </a:p>
        </p:txBody>
      </p:sp>
    </p:spTree>
    <p:extLst>
      <p:ext uri="{BB962C8B-B14F-4D97-AF65-F5344CB8AC3E}">
        <p14:creationId xmlns:p14="http://schemas.microsoft.com/office/powerpoint/2010/main" val="964026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1">
        <a:schemeClr val="bg2"/>
      </p:bgRef>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0" y="0"/>
            <a:ext cx="9144000" cy="5143500"/>
          </a:xfrm>
          <a:prstGeom prst="rect">
            <a:avLst/>
          </a:prstGeom>
        </p:spPr>
      </p:pic>
      <p:sp>
        <p:nvSpPr>
          <p:cNvPr id="2" name="Tittel 1"/>
          <p:cNvSpPr>
            <a:spLocks noGrp="1"/>
          </p:cNvSpPr>
          <p:nvPr>
            <p:ph type="ctrTitle"/>
          </p:nvPr>
        </p:nvSpPr>
        <p:spPr>
          <a:xfrm>
            <a:off x="792000" y="1597820"/>
            <a:ext cx="7560000" cy="1102519"/>
          </a:xfrm>
        </p:spPr>
        <p:txBody>
          <a:bodyPr/>
          <a:lstStyle>
            <a:lvl1pPr algn="l">
              <a:defRPr/>
            </a:lvl1pPr>
          </a:lstStyle>
          <a:p>
            <a:r>
              <a:rPr lang="nb-NO"/>
              <a:t>Klikk for å redigere tittelstil</a:t>
            </a:r>
          </a:p>
        </p:txBody>
      </p:sp>
      <p:sp>
        <p:nvSpPr>
          <p:cNvPr id="3" name="Undertittel 2"/>
          <p:cNvSpPr>
            <a:spLocks noGrp="1"/>
          </p:cNvSpPr>
          <p:nvPr>
            <p:ph type="subTitle" idx="1"/>
          </p:nvPr>
        </p:nvSpPr>
        <p:spPr>
          <a:xfrm>
            <a:off x="792000" y="2574833"/>
            <a:ext cx="5888200" cy="1314450"/>
          </a:xfrm>
        </p:spPr>
        <p:txBody>
          <a:bodyPr>
            <a:normAutofit/>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6" name="Bilde 5" descr="Parat_logo_kontur_1665C_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852" y="179998"/>
            <a:ext cx="1003300" cy="1270000"/>
          </a:xfrm>
          <a:prstGeom prst="rect">
            <a:avLst/>
          </a:prstGeom>
        </p:spPr>
      </p:pic>
      <p:pic>
        <p:nvPicPr>
          <p:cNvPr id="9" name="Bilde 8" descr="YS-forbund_neg.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0700" y="4891560"/>
            <a:ext cx="582930" cy="266700"/>
          </a:xfrm>
          <a:prstGeom prst="rect">
            <a:avLst/>
          </a:prstGeom>
        </p:spPr>
      </p:pic>
      <p:pic>
        <p:nvPicPr>
          <p:cNvPr id="11" name="Bilde 10">
            <a:extLst>
              <a:ext uri="{FF2B5EF4-FFF2-40B4-BE49-F238E27FC236}">
                <a16:creationId xmlns:a16="http://schemas.microsoft.com/office/drawing/2014/main" id="{6D340C72-4101-EE28-5791-EA2C2A1DAB41}"/>
              </a:ext>
            </a:extLst>
          </p:cNvPr>
          <p:cNvPicPr>
            <a:picLocks noChangeAspect="1"/>
          </p:cNvPicPr>
          <p:nvPr userDrawn="1"/>
        </p:nvPicPr>
        <p:blipFill>
          <a:blip r:embed="rId5"/>
          <a:stretch>
            <a:fillRect/>
          </a:stretch>
        </p:blipFill>
        <p:spPr>
          <a:xfrm>
            <a:off x="5808952" y="319371"/>
            <a:ext cx="2019300" cy="723900"/>
          </a:xfrm>
          <a:prstGeom prst="rect">
            <a:avLst/>
          </a:prstGeom>
        </p:spPr>
      </p:pic>
    </p:spTree>
    <p:extLst>
      <p:ext uri="{BB962C8B-B14F-4D97-AF65-F5344CB8AC3E}">
        <p14:creationId xmlns:p14="http://schemas.microsoft.com/office/powerpoint/2010/main" val="3969182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BB0D77F-86A5-174C-B2F4-56DC26B36B33}" type="datetimeFigureOut">
              <a:rPr lang="nb-NO" smtClean="0"/>
              <a:t>04.11.2025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163893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04.11.2025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404360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0"/>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04.11.2025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202053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792000" y="4510519"/>
            <a:ext cx="2133600" cy="273844"/>
          </a:xfrm>
        </p:spPr>
        <p:txBody>
          <a:bodyPr/>
          <a:lstStyle/>
          <a:p>
            <a:fld id="{C3305618-48BD-8F4E-A838-EA50B20ED32F}" type="datetimeFigureOut">
              <a:rPr lang="nb-NO" smtClean="0"/>
              <a:t>04.11.2025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6218400" y="4510519"/>
            <a:ext cx="2133600" cy="273844"/>
          </a:xfrm>
        </p:spPr>
        <p:txBody>
          <a:bodyPr/>
          <a:lstStyle/>
          <a:p>
            <a:fld id="{359AC51A-194C-C74A-B021-5CD9D741F171}" type="slidenum">
              <a:rPr lang="nb-NO" smtClean="0"/>
              <a:t>‹#›</a:t>
            </a:fld>
            <a:endParaRPr lang="nb-NO"/>
          </a:p>
        </p:txBody>
      </p:sp>
      <p:sp>
        <p:nvSpPr>
          <p:cNvPr id="7"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p:cNvSpPr>
            <a:spLocks noGrp="1"/>
          </p:cNvSpPr>
          <p:nvPr>
            <p:ph idx="1"/>
          </p:nvPr>
        </p:nvSpPr>
        <p:spPr>
          <a:xfrm>
            <a:off x="792000" y="1558540"/>
            <a:ext cx="7560000" cy="295314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1975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uten grafikk">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3305618-48BD-8F4E-A838-EA50B20ED32F}" type="datetimeFigureOut">
              <a:rPr lang="nb-NO" smtClean="0"/>
              <a:t>04.11.2025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9AC51A-194C-C74A-B021-5CD9D741F171}" type="slidenum">
              <a:rPr lang="nb-NO" smtClean="0"/>
              <a:t>‹#›</a:t>
            </a:fld>
            <a:endParaRPr lang="nb-NO"/>
          </a:p>
        </p:txBody>
      </p:sp>
      <p:sp>
        <p:nvSpPr>
          <p:cNvPr id="6"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a:t>Klikk for å redigere tittelstil</a:t>
            </a:r>
          </a:p>
        </p:txBody>
      </p:sp>
      <p:sp>
        <p:nvSpPr>
          <p:cNvPr id="7" name="Plassholder for tekst 2"/>
          <p:cNvSpPr>
            <a:spLocks noGrp="1"/>
          </p:cNvSpPr>
          <p:nvPr>
            <p:ph idx="1"/>
          </p:nvPr>
        </p:nvSpPr>
        <p:spPr>
          <a:xfrm>
            <a:off x="792000" y="1558540"/>
            <a:ext cx="7560000" cy="295314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780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visjonvign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3305618-48BD-8F4E-A838-EA50B20ED32F}" type="datetimeFigureOut">
              <a:rPr lang="nb-NO" smtClean="0"/>
              <a:t>04.11.2025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9AC51A-194C-C74A-B021-5CD9D741F171}" type="slidenum">
              <a:rPr lang="nb-NO" smtClean="0"/>
              <a:t>‹#›</a:t>
            </a:fld>
            <a:endParaRPr lang="nb-NO"/>
          </a:p>
        </p:txBody>
      </p:sp>
      <p:sp>
        <p:nvSpPr>
          <p:cNvPr id="6"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a:t>Klikk for å redigere tittelstil</a:t>
            </a:r>
          </a:p>
        </p:txBody>
      </p:sp>
      <p:sp>
        <p:nvSpPr>
          <p:cNvPr id="7" name="Plassholder for tekst 2"/>
          <p:cNvSpPr>
            <a:spLocks noGrp="1"/>
          </p:cNvSpPr>
          <p:nvPr>
            <p:ph idx="1"/>
          </p:nvPr>
        </p:nvSpPr>
        <p:spPr>
          <a:xfrm>
            <a:off x="792000" y="1558540"/>
            <a:ext cx="7560000" cy="295314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9" name="Bilde 8">
            <a:extLst>
              <a:ext uri="{FF2B5EF4-FFF2-40B4-BE49-F238E27FC236}">
                <a16:creationId xmlns:a16="http://schemas.microsoft.com/office/drawing/2014/main" id="{52184CF4-3C0D-FC49-93F5-A3BB6353FFAF}"/>
              </a:ext>
            </a:extLst>
          </p:cNvPr>
          <p:cNvPicPr>
            <a:picLocks noChangeAspect="1"/>
          </p:cNvPicPr>
          <p:nvPr userDrawn="1"/>
        </p:nvPicPr>
        <p:blipFill>
          <a:blip r:embed="rId2"/>
          <a:stretch>
            <a:fillRect/>
          </a:stretch>
        </p:blipFill>
        <p:spPr>
          <a:xfrm>
            <a:off x="7959813" y="3920705"/>
            <a:ext cx="1018891" cy="720000"/>
          </a:xfrm>
          <a:prstGeom prst="rect">
            <a:avLst/>
          </a:prstGeom>
        </p:spPr>
      </p:pic>
    </p:spTree>
    <p:extLst>
      <p:ext uri="{BB962C8B-B14F-4D97-AF65-F5344CB8AC3E}">
        <p14:creationId xmlns:p14="http://schemas.microsoft.com/office/powerpoint/2010/main" val="251334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BB0D77F-86A5-174C-B2F4-56DC26B36B33}" type="datetimeFigureOut">
              <a:rPr lang="nb-NO" smtClean="0"/>
              <a:t>04.11.2025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80178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FBB0D77F-86A5-174C-B2F4-56DC26B36B33}" type="datetimeFigureOut">
              <a:rPr lang="nb-NO" smtClean="0"/>
              <a:t>04.11.2025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4516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792000" y="564367"/>
            <a:ext cx="7560000" cy="857250"/>
          </a:xfrm>
        </p:spPr>
        <p:txBody>
          <a:bodyPr/>
          <a:lstStyle/>
          <a:p>
            <a:r>
              <a:rPr lang="nb-NO"/>
              <a:t>Klikk for å redigere tittelstil</a:t>
            </a:r>
          </a:p>
        </p:txBody>
      </p:sp>
      <p:sp>
        <p:nvSpPr>
          <p:cNvPr id="3" name="Plassholder for innhold 2"/>
          <p:cNvSpPr>
            <a:spLocks noGrp="1"/>
          </p:cNvSpPr>
          <p:nvPr>
            <p:ph sz="half" idx="1"/>
          </p:nvPr>
        </p:nvSpPr>
        <p:spPr>
          <a:xfrm>
            <a:off x="792000" y="1200151"/>
            <a:ext cx="37080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4000" y="1200151"/>
            <a:ext cx="37080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BB0D77F-86A5-174C-B2F4-56DC26B36B33}" type="datetimeFigureOut">
              <a:rPr lang="nb-NO" smtClean="0"/>
              <a:t>04.11.2025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4776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792000" y="1151335"/>
            <a:ext cx="37080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792000" y="1631156"/>
            <a:ext cx="37080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8" y="1151335"/>
            <a:ext cx="37080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8" y="1631156"/>
            <a:ext cx="37080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FBB0D77F-86A5-174C-B2F4-56DC26B36B33}" type="datetimeFigureOut">
              <a:rPr lang="nb-NO" smtClean="0"/>
              <a:t>04.11.2025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00926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BB0D77F-86A5-174C-B2F4-56DC26B36B33}" type="datetimeFigureOut">
              <a:rPr lang="nb-NO" smtClean="0"/>
              <a:t>04.11.2025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243681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BB0D77F-86A5-174C-B2F4-56DC26B36B33}" type="datetimeFigureOut">
              <a:rPr lang="nb-NO" smtClean="0"/>
              <a:t>04.11.2025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87445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med visjonvignet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BB0D77F-86A5-174C-B2F4-56DC26B36B33}" type="datetimeFigureOut">
              <a:rPr lang="nb-NO" smtClean="0"/>
              <a:t>04.11.2025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lvl1pPr>
              <a:defRPr/>
            </a:lvl1pPr>
          </a:lstStyle>
          <a:p>
            <a:fld id="{068DDB0B-B5C9-9D40-876C-71313FB953BD}" type="slidenum">
              <a:rPr lang="nb-NO" smtClean="0"/>
              <a:pPr/>
              <a:t>‹#›</a:t>
            </a:fld>
            <a:endParaRPr lang="nb-NO"/>
          </a:p>
        </p:txBody>
      </p:sp>
      <p:pic>
        <p:nvPicPr>
          <p:cNvPr id="8" name="Bilde 7">
            <a:extLst>
              <a:ext uri="{FF2B5EF4-FFF2-40B4-BE49-F238E27FC236}">
                <a16:creationId xmlns:a16="http://schemas.microsoft.com/office/drawing/2014/main" id="{7D3E106D-FC23-0B4C-B1D0-35AFBAD42106}"/>
              </a:ext>
            </a:extLst>
          </p:cNvPr>
          <p:cNvPicPr>
            <a:picLocks noChangeAspect="1"/>
          </p:cNvPicPr>
          <p:nvPr userDrawn="1"/>
        </p:nvPicPr>
        <p:blipFill>
          <a:blip r:embed="rId2"/>
          <a:stretch>
            <a:fillRect/>
          </a:stretch>
        </p:blipFill>
        <p:spPr>
          <a:xfrm>
            <a:off x="7959813" y="3920705"/>
            <a:ext cx="1018891" cy="720000"/>
          </a:xfrm>
          <a:prstGeom prst="rect">
            <a:avLst/>
          </a:prstGeom>
        </p:spPr>
      </p:pic>
    </p:spTree>
    <p:extLst>
      <p:ext uri="{BB962C8B-B14F-4D97-AF65-F5344CB8AC3E}">
        <p14:creationId xmlns:p14="http://schemas.microsoft.com/office/powerpoint/2010/main" val="312514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3"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BB0D77F-86A5-174C-B2F4-56DC26B36B33}" type="datetimeFigureOut">
              <a:rPr lang="nb-NO" smtClean="0"/>
              <a:t>04.11.2025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8DDB0B-B5C9-9D40-876C-71313FB953BD}" type="slidenum">
              <a:rPr lang="nb-NO" smtClean="0"/>
              <a:t>‹#›</a:t>
            </a:fld>
            <a:endParaRPr lang="nb-NO"/>
          </a:p>
        </p:txBody>
      </p:sp>
    </p:spTree>
    <p:extLst>
      <p:ext uri="{BB962C8B-B14F-4D97-AF65-F5344CB8AC3E}">
        <p14:creationId xmlns:p14="http://schemas.microsoft.com/office/powerpoint/2010/main" val="380912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emf"/><Relationship Id="rId5" Type="http://schemas.openxmlformats.org/officeDocument/2006/relationships/image" Target="../media/image10.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e 17"/>
          <p:cNvPicPr>
            <a:picLocks noChangeAspect="1"/>
          </p:cNvPicPr>
          <p:nvPr userDrawn="1"/>
        </p:nvPicPr>
        <p:blipFill>
          <a:blip r:embed="rId14"/>
          <a:stretch>
            <a:fillRect/>
          </a:stretch>
        </p:blipFill>
        <p:spPr>
          <a:xfrm>
            <a:off x="0" y="4869335"/>
            <a:ext cx="9144000" cy="279400"/>
          </a:xfrm>
          <a:prstGeom prst="rect">
            <a:avLst/>
          </a:prstGeom>
        </p:spPr>
      </p:pic>
      <p:pic>
        <p:nvPicPr>
          <p:cNvPr id="19" name="Bilde 18" descr="YS-forbund_neg.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20700" y="4891560"/>
            <a:ext cx="582930" cy="266700"/>
          </a:xfrm>
          <a:prstGeom prst="rect">
            <a:avLst/>
          </a:prstGeom>
        </p:spPr>
      </p:pic>
      <p:pic>
        <p:nvPicPr>
          <p:cNvPr id="16" name="Bilde 15" descr="Parat_logo_rgb.ai"/>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88838" y="180000"/>
            <a:ext cx="548640" cy="678180"/>
          </a:xfrm>
          <a:prstGeom prst="rect">
            <a:avLst/>
          </a:prstGeom>
        </p:spPr>
      </p:pic>
      <p:sp>
        <p:nvSpPr>
          <p:cNvPr id="2"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792000" y="1509275"/>
            <a:ext cx="7560000" cy="289729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792000" y="4513409"/>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BB0D77F-86A5-174C-B2F4-56DC26B36B33}" type="datetimeFigureOut">
              <a:rPr lang="nb-NO" smtClean="0"/>
              <a:t>04.11.2025</a:t>
            </a:fld>
            <a:endParaRPr lang="nb-NO"/>
          </a:p>
        </p:txBody>
      </p:sp>
      <p:sp>
        <p:nvSpPr>
          <p:cNvPr id="5" name="Plassholder for bunntekst 4"/>
          <p:cNvSpPr>
            <a:spLocks noGrp="1"/>
          </p:cNvSpPr>
          <p:nvPr>
            <p:ph type="ftr" sz="quarter" idx="3"/>
          </p:nvPr>
        </p:nvSpPr>
        <p:spPr>
          <a:xfrm>
            <a:off x="3124200" y="451340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218400" y="4513409"/>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8DDB0B-B5C9-9D40-876C-71313FB953BD}" type="slidenum">
              <a:rPr lang="nb-NO" smtClean="0"/>
              <a:t>‹#›</a:t>
            </a:fld>
            <a:endParaRPr lang="nb-NO"/>
          </a:p>
        </p:txBody>
      </p:sp>
      <p:pic>
        <p:nvPicPr>
          <p:cNvPr id="7" name="Bilde 6" descr="Parat_malgrafikk_ppt_rgb.ai"/>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42726862" y="7337251"/>
            <a:ext cx="9513570" cy="466249"/>
          </a:xfrm>
          <a:prstGeom prst="rect">
            <a:avLst/>
          </a:prstGeom>
        </p:spPr>
      </p:pic>
      <p:pic>
        <p:nvPicPr>
          <p:cNvPr id="15" name="Bilde 14">
            <a:extLst>
              <a:ext uri="{FF2B5EF4-FFF2-40B4-BE49-F238E27FC236}">
                <a16:creationId xmlns:a16="http://schemas.microsoft.com/office/drawing/2014/main" id="{E0F8E8E8-C038-DF8E-DBCE-9686BD2A92FC}"/>
              </a:ext>
            </a:extLst>
          </p:cNvPr>
          <p:cNvPicPr>
            <a:picLocks noChangeAspect="1"/>
          </p:cNvPicPr>
          <p:nvPr userDrawn="1"/>
        </p:nvPicPr>
        <p:blipFill>
          <a:blip r:embed="rId18"/>
          <a:stretch>
            <a:fillRect/>
          </a:stretch>
        </p:blipFill>
        <p:spPr>
          <a:xfrm>
            <a:off x="8398363" y="858180"/>
            <a:ext cx="540000" cy="642532"/>
          </a:xfrm>
          <a:prstGeom prst="rect">
            <a:avLst/>
          </a:prstGeom>
        </p:spPr>
      </p:pic>
    </p:spTree>
    <p:extLst>
      <p:ext uri="{BB962C8B-B14F-4D97-AF65-F5344CB8AC3E}">
        <p14:creationId xmlns:p14="http://schemas.microsoft.com/office/powerpoint/2010/main" val="41256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869335"/>
            <a:ext cx="9144000" cy="279400"/>
          </a:xfrm>
          <a:prstGeom prst="rect">
            <a:avLst/>
          </a:prstGeom>
        </p:spPr>
      </p:pic>
      <p:pic>
        <p:nvPicPr>
          <p:cNvPr id="13" name="Bilde 12" descr="YS-forbund_neg.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0700" y="4891560"/>
            <a:ext cx="582930" cy="266700"/>
          </a:xfrm>
          <a:prstGeom prst="rect">
            <a:avLst/>
          </a:prstGeom>
        </p:spPr>
      </p:pic>
      <p:sp>
        <p:nvSpPr>
          <p:cNvPr id="4" name="Plassholder for dato 3"/>
          <p:cNvSpPr>
            <a:spLocks noGrp="1"/>
          </p:cNvSpPr>
          <p:nvPr>
            <p:ph type="dt" sz="half" idx="2"/>
          </p:nvPr>
        </p:nvSpPr>
        <p:spPr>
          <a:xfrm>
            <a:off x="792000" y="4510519"/>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305618-48BD-8F4E-A838-EA50B20ED32F}" type="datetimeFigureOut">
              <a:rPr lang="nb-NO" smtClean="0"/>
              <a:t>04.11.2025</a:t>
            </a:fld>
            <a:endParaRPr lang="nb-NO"/>
          </a:p>
        </p:txBody>
      </p:sp>
      <p:sp>
        <p:nvSpPr>
          <p:cNvPr id="5" name="Plassholder for bunntekst 4"/>
          <p:cNvSpPr>
            <a:spLocks noGrp="1"/>
          </p:cNvSpPr>
          <p:nvPr>
            <p:ph type="ftr" sz="quarter" idx="3"/>
          </p:nvPr>
        </p:nvSpPr>
        <p:spPr>
          <a:xfrm>
            <a:off x="3124200" y="451051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218400" y="4510519"/>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9AC51A-194C-C74A-B021-5CD9D741F171}" type="slidenum">
              <a:rPr lang="nb-NO" smtClean="0"/>
              <a:t>‹#›</a:t>
            </a:fld>
            <a:endParaRPr lang="nb-NO"/>
          </a:p>
        </p:txBody>
      </p:sp>
      <p:sp>
        <p:nvSpPr>
          <p:cNvPr id="8" name="Plassholder for tittel 1"/>
          <p:cNvSpPr>
            <a:spLocks noGrp="1"/>
          </p:cNvSpPr>
          <p:nvPr>
            <p:ph type="title"/>
          </p:nvPr>
        </p:nvSpPr>
        <p:spPr>
          <a:xfrm>
            <a:off x="792000" y="564367"/>
            <a:ext cx="7560000" cy="857250"/>
          </a:xfrm>
          <a:prstGeom prst="rect">
            <a:avLst/>
          </a:prstGeom>
        </p:spPr>
        <p:txBody>
          <a:bodyPr vert="horz" lIns="91440" tIns="45720" rIns="91440" bIns="45720" rtlCol="0" anchor="ctr">
            <a:normAutofit/>
          </a:bodyPr>
          <a:lstStyle/>
          <a:p>
            <a:r>
              <a:rPr lang="nb-NO"/>
              <a:t>Klikk for å redigere tittelstil</a:t>
            </a:r>
          </a:p>
        </p:txBody>
      </p:sp>
      <p:sp>
        <p:nvSpPr>
          <p:cNvPr id="9" name="Plassholder for tekst 2"/>
          <p:cNvSpPr>
            <a:spLocks noGrp="1"/>
          </p:cNvSpPr>
          <p:nvPr>
            <p:ph type="body" idx="1"/>
          </p:nvPr>
        </p:nvSpPr>
        <p:spPr>
          <a:xfrm>
            <a:off x="792000" y="1498326"/>
            <a:ext cx="7560000" cy="295314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07448601"/>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ltify.io/profile/mitt-lederuniv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arat.com/lede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kristiania.n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ys.no/medlemsfordeler/" TargetMode="External"/><Relationship Id="rId5" Type="http://schemas.openxmlformats.org/officeDocument/2006/relationships/hyperlink" Target="https://ultify.io/profile/mitt-lederunivers" TargetMode="External"/><Relationship Id="rId4" Type="http://schemas.openxmlformats.org/officeDocument/2006/relationships/hyperlink" Target="https://www.parat.com/medlem-3203-373508/medlemsfordeler/medlemsfordele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arat.com/kompetan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a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www.parat.com/kompetan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arat.com/medlemsfordeler/medlemspris-pa-forsikring-hos-gjensidige/13941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parat.com/parat-for-deg/ekstra-gode-fordeler-for-deg-som-er-ung/13886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yspensjon.n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liv.nordea.no/os/enkelpensjon?theme=YS&amp;cid=oec-qhfg326qk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ys.no/medlemsfordel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inside.para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post@para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vimeo.com/3020152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Parat</a:t>
            </a:r>
          </a:p>
        </p:txBody>
      </p:sp>
      <p:sp>
        <p:nvSpPr>
          <p:cNvPr id="3" name="Undertittel 2"/>
          <p:cNvSpPr>
            <a:spLocks noGrp="1"/>
          </p:cNvSpPr>
          <p:nvPr>
            <p:ph type="subTitle" idx="1"/>
          </p:nvPr>
        </p:nvSpPr>
        <p:spPr/>
        <p:txBody>
          <a:bodyPr/>
          <a:lstStyle/>
          <a:p>
            <a:r>
              <a:rPr lang="nb-NO"/>
              <a:t>- din arbeidstakerorganisasjon i YS</a:t>
            </a:r>
          </a:p>
        </p:txBody>
      </p:sp>
    </p:spTree>
    <p:extLst>
      <p:ext uri="{BB962C8B-B14F-4D97-AF65-F5344CB8AC3E}">
        <p14:creationId xmlns:p14="http://schemas.microsoft.com/office/powerpoint/2010/main" val="17392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2CD91-C64B-719E-1E07-DF7B2F3898A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1E72133-5070-3443-BB1F-98A7A0266A42}"/>
              </a:ext>
            </a:extLst>
          </p:cNvPr>
          <p:cNvSpPr>
            <a:spLocks noGrp="1"/>
          </p:cNvSpPr>
          <p:nvPr>
            <p:ph type="title"/>
          </p:nvPr>
        </p:nvSpPr>
        <p:spPr>
          <a:xfrm>
            <a:off x="792000" y="242807"/>
            <a:ext cx="7560000" cy="604434"/>
          </a:xfrm>
        </p:spPr>
        <p:txBody>
          <a:bodyPr>
            <a:normAutofit/>
          </a:bodyPr>
          <a:lstStyle/>
          <a:p>
            <a:pPr algn="l"/>
            <a:r>
              <a:rPr lang="nb-NO" sz="3000"/>
              <a:t>Hvorfor Parat?</a:t>
            </a:r>
          </a:p>
        </p:txBody>
      </p:sp>
      <p:sp>
        <p:nvSpPr>
          <p:cNvPr id="3" name="Plassholder for innhold 2">
            <a:extLst>
              <a:ext uri="{FF2B5EF4-FFF2-40B4-BE49-F238E27FC236}">
                <a16:creationId xmlns:a16="http://schemas.microsoft.com/office/drawing/2014/main" id="{2193322E-694E-1A9F-4B46-329545141B95}"/>
              </a:ext>
            </a:extLst>
          </p:cNvPr>
          <p:cNvSpPr>
            <a:spLocks noGrp="1"/>
          </p:cNvSpPr>
          <p:nvPr>
            <p:ph idx="1"/>
          </p:nvPr>
        </p:nvSpPr>
        <p:spPr>
          <a:xfrm>
            <a:off x="792000" y="1126395"/>
            <a:ext cx="7560000" cy="3468228"/>
          </a:xfrm>
        </p:spPr>
        <p:txBody>
          <a:bodyPr vert="horz" lIns="68580" tIns="34290" rIns="68580" bIns="34290" rtlCol="0" anchor="t">
            <a:noAutofit/>
          </a:bodyPr>
          <a:lstStyle/>
          <a:p>
            <a:pPr marL="257175" lvl="1" indent="-257175">
              <a:lnSpc>
                <a:spcPct val="110000"/>
              </a:lnSpc>
              <a:spcBef>
                <a:spcPts val="900"/>
              </a:spcBef>
              <a:buClr>
                <a:schemeClr val="tx2"/>
              </a:buClr>
              <a:buFont typeface="Arial" panose="020B0604020202020204" pitchFamily="34" charset="0"/>
              <a:buChar char="•"/>
            </a:pPr>
            <a:r>
              <a:rPr lang="nb-NO" sz="1300"/>
              <a:t>Parat samler alle på arbeidsplassen i én klubb. Det er også viktig for fellesskapet på jobben.</a:t>
            </a:r>
          </a:p>
          <a:p>
            <a:pPr marL="257175" lvl="1" indent="-257175">
              <a:lnSpc>
                <a:spcPct val="110000"/>
              </a:lnSpc>
              <a:spcBef>
                <a:spcPts val="900"/>
              </a:spcBef>
              <a:buClr>
                <a:schemeClr val="tx2"/>
              </a:buClr>
              <a:buFont typeface="Arial" panose="020B0604020202020204" pitchFamily="34" charset="0"/>
              <a:buChar char="•"/>
            </a:pPr>
            <a:r>
              <a:rPr lang="nb-NO" sz="1300"/>
              <a:t>Kort veg til rett kompetanse. Våre advokater og rådgivere har spesialkompetanse på arbeidslivets lov- og avtaleverk. Riktig hjelp til riktig tid.</a:t>
            </a:r>
          </a:p>
          <a:p>
            <a:pPr marL="257175" lvl="1" indent="-257175">
              <a:lnSpc>
                <a:spcPct val="110000"/>
              </a:lnSpc>
              <a:spcBef>
                <a:spcPts val="900"/>
              </a:spcBef>
              <a:buClr>
                <a:schemeClr val="tx2"/>
              </a:buClr>
              <a:buFont typeface="Arial" panose="020B0604020202020204" pitchFamily="34" charset="0"/>
              <a:buChar char="•"/>
            </a:pPr>
            <a:r>
              <a:rPr lang="nb-NO" sz="1300"/>
              <a:t>En forsikring som sikrer dine rettigheter på jobben. Vi hjelper deg med å forhandle gode lønns- og arbeidsvilkår.</a:t>
            </a:r>
          </a:p>
          <a:p>
            <a:pPr marL="257175" lvl="1" indent="-257175">
              <a:lnSpc>
                <a:spcPct val="110000"/>
              </a:lnSpc>
              <a:spcBef>
                <a:spcPts val="900"/>
              </a:spcBef>
              <a:buClr>
                <a:schemeClr val="tx2"/>
              </a:buClr>
              <a:buFont typeface="Arial" panose="020B0604020202020204" pitchFamily="34" charset="0"/>
              <a:buChar char="•"/>
            </a:pPr>
            <a:r>
              <a:rPr lang="nb-NO" sz="1300"/>
              <a:t>Du kan være medlem selv om du bytter jobb og/eller bransje. Parat organiserer vi medlemmer i alle yrker og bransjer.</a:t>
            </a:r>
          </a:p>
          <a:p>
            <a:pPr marL="257175" lvl="1" indent="-257175">
              <a:lnSpc>
                <a:spcPct val="110000"/>
              </a:lnSpc>
              <a:spcBef>
                <a:spcPts val="900"/>
              </a:spcBef>
              <a:buClr>
                <a:schemeClr val="tx2"/>
              </a:buClr>
              <a:buFont typeface="Arial" panose="020B0604020202020204" pitchFamily="34" charset="0"/>
              <a:buChar char="•"/>
            </a:pPr>
            <a:r>
              <a:rPr lang="nb-NO" sz="1300"/>
              <a:t>Parat er det største YS-forbundet i både statlig og privat sektor. Vi sitter ved forhandlingsbordet i de sentrale lønns- og tarifforhandlingene.</a:t>
            </a:r>
          </a:p>
          <a:p>
            <a:pPr marL="257175" lvl="1" indent="-257175">
              <a:lnSpc>
                <a:spcPct val="110000"/>
              </a:lnSpc>
              <a:spcBef>
                <a:spcPts val="900"/>
              </a:spcBef>
              <a:buClr>
                <a:schemeClr val="tx2"/>
              </a:buClr>
              <a:buFont typeface="Arial" panose="020B0604020202020204" pitchFamily="34" charset="0"/>
              <a:buChar char="•"/>
            </a:pPr>
            <a:r>
              <a:rPr lang="nb-NO" sz="1300"/>
              <a:t>Du får tilgang til juridisk bistand, stipendordning, gunstig betingelser på lån og forsikringer, samt rabattordninger. </a:t>
            </a:r>
          </a:p>
          <a:p>
            <a:pPr marL="257175" lvl="1" indent="-257175">
              <a:lnSpc>
                <a:spcPct val="110000"/>
              </a:lnSpc>
              <a:spcBef>
                <a:spcPts val="900"/>
              </a:spcBef>
              <a:buClr>
                <a:schemeClr val="tx2"/>
              </a:buClr>
              <a:buFont typeface="Arial" panose="020B0604020202020204" pitchFamily="34" charset="0"/>
              <a:buChar char="•"/>
            </a:pPr>
            <a:r>
              <a:rPr lang="nb-NO" sz="1300"/>
              <a:t>Hvis du er medlem i Parat, men ikke har tariffavtale, vil vi jobbe for å få opprettet en tariffavtale på arbeidsplassen din.</a:t>
            </a:r>
          </a:p>
        </p:txBody>
      </p:sp>
    </p:spTree>
    <p:extLst>
      <p:ext uri="{BB962C8B-B14F-4D97-AF65-F5344CB8AC3E}">
        <p14:creationId xmlns:p14="http://schemas.microsoft.com/office/powerpoint/2010/main" val="213629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011D4-2CCE-C349-B4CD-81408F999A1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CE202FC-7448-832D-9768-A5FDF6F4477E}"/>
              </a:ext>
            </a:extLst>
          </p:cNvPr>
          <p:cNvSpPr>
            <a:spLocks noGrp="1"/>
          </p:cNvSpPr>
          <p:nvPr>
            <p:ph type="title"/>
          </p:nvPr>
        </p:nvSpPr>
        <p:spPr>
          <a:xfrm>
            <a:off x="792000" y="242807"/>
            <a:ext cx="7560000" cy="604434"/>
          </a:xfrm>
        </p:spPr>
        <p:txBody>
          <a:bodyPr>
            <a:normAutofit/>
          </a:bodyPr>
          <a:lstStyle/>
          <a:p>
            <a:pPr algn="l"/>
            <a:r>
              <a:rPr lang="nb-NO" sz="3000"/>
              <a:t>Vaksine mot dårlige arbeidsgivere</a:t>
            </a:r>
          </a:p>
        </p:txBody>
      </p:sp>
      <p:sp>
        <p:nvSpPr>
          <p:cNvPr id="3" name="Plassholder for innhold 2">
            <a:extLst>
              <a:ext uri="{FF2B5EF4-FFF2-40B4-BE49-F238E27FC236}">
                <a16:creationId xmlns:a16="http://schemas.microsoft.com/office/drawing/2014/main" id="{246B81A4-0CB3-ED28-60CF-4EF78F0D4996}"/>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Med stadig mer fokus på endring, effektivitet og omstilling er det viktigere enn noen gang å ha en solid arbeidstakerorganisasjon i ryggen.</a:t>
            </a:r>
            <a:br>
              <a:rPr lang="nb-NO" sz="1500"/>
            </a:br>
            <a:r>
              <a:rPr lang="nb-NO" sz="1500"/>
              <a:t> </a:t>
            </a:r>
          </a:p>
          <a:p>
            <a:pPr marL="257175" lvl="1" indent="-257175">
              <a:lnSpc>
                <a:spcPct val="90000"/>
              </a:lnSpc>
              <a:spcBef>
                <a:spcPts val="900"/>
              </a:spcBef>
              <a:buClr>
                <a:schemeClr val="tx2"/>
              </a:buClr>
              <a:buFont typeface="Arial" panose="020B0604020202020204" pitchFamily="34" charset="0"/>
              <a:buChar char="•"/>
            </a:pPr>
            <a:r>
              <a:rPr lang="nb-NO" sz="1500"/>
              <a:t>Rettigheter og goder som mange tar for gitt er ikke regulert i lov eller forskrift. Disse er et resultat av tariffavtaler mellom arbeidstaker- og arbeidsgiverorganisasjoner.</a:t>
            </a:r>
            <a:br>
              <a:rPr lang="nb-NO" sz="1500"/>
            </a:br>
            <a:r>
              <a:rPr lang="nb-NO" sz="1500"/>
              <a:t> </a:t>
            </a:r>
          </a:p>
          <a:p>
            <a:pPr marL="257175" lvl="1" indent="-257175">
              <a:lnSpc>
                <a:spcPct val="90000"/>
              </a:lnSpc>
              <a:spcBef>
                <a:spcPts val="900"/>
              </a:spcBef>
              <a:buClr>
                <a:schemeClr val="tx2"/>
              </a:buClr>
              <a:buFont typeface="Arial" panose="020B0604020202020204" pitchFamily="34" charset="0"/>
              <a:buChar char="•"/>
            </a:pPr>
            <a:r>
              <a:rPr lang="nb-NO" sz="1500"/>
              <a:t>Norge har tradisjonelt hatt høy grad av organisering. Den beste forsikringen mot dårligere rettigheter i fremtiden er at flest mulig er organisert. </a:t>
            </a:r>
            <a:br>
              <a:rPr lang="nb-NO" sz="1500"/>
            </a:br>
            <a:endParaRPr lang="nb-NO" sz="1500"/>
          </a:p>
          <a:p>
            <a:pPr marL="0" lvl="1" indent="0">
              <a:lnSpc>
                <a:spcPct val="90000"/>
              </a:lnSpc>
              <a:spcBef>
                <a:spcPts val="900"/>
              </a:spcBef>
              <a:buClr>
                <a:schemeClr val="tx2"/>
              </a:buClr>
              <a:buNone/>
            </a:pPr>
            <a:br>
              <a:rPr lang="nb-NO" sz="1500"/>
            </a:br>
            <a:endParaRPr lang="nb-NO" sz="1500"/>
          </a:p>
          <a:p>
            <a:pPr marL="0" lvl="1" indent="0" algn="r">
              <a:lnSpc>
                <a:spcPct val="90000"/>
              </a:lnSpc>
              <a:spcBef>
                <a:spcPts val="900"/>
              </a:spcBef>
              <a:buClr>
                <a:schemeClr val="tx2"/>
              </a:buClr>
              <a:buNone/>
            </a:pPr>
            <a:r>
              <a:rPr lang="nb-NO" sz="2000" i="1">
                <a:solidFill>
                  <a:srgbClr val="DD4815"/>
                </a:solidFill>
                <a:latin typeface="Arial Nova Light" panose="020B0304020202020204" pitchFamily="34" charset="0"/>
              </a:rPr>
              <a:t>Parat er din forsikring i arbeidslivet</a:t>
            </a:r>
          </a:p>
          <a:p>
            <a:pPr marL="0" indent="0">
              <a:buNone/>
            </a:pPr>
            <a:endParaRPr lang="nb-NO"/>
          </a:p>
        </p:txBody>
      </p:sp>
    </p:spTree>
    <p:extLst>
      <p:ext uri="{BB962C8B-B14F-4D97-AF65-F5344CB8AC3E}">
        <p14:creationId xmlns:p14="http://schemas.microsoft.com/office/powerpoint/2010/main" val="194413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97F0-10DD-1B8F-0DE1-359F9E33FBE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9F73A1B-582C-8FED-B13B-0779E916EE7E}"/>
              </a:ext>
            </a:extLst>
          </p:cNvPr>
          <p:cNvSpPr>
            <a:spLocks noGrp="1"/>
          </p:cNvSpPr>
          <p:nvPr>
            <p:ph type="title"/>
          </p:nvPr>
        </p:nvSpPr>
        <p:spPr>
          <a:xfrm>
            <a:off x="792000" y="242807"/>
            <a:ext cx="7560000" cy="604434"/>
          </a:xfrm>
        </p:spPr>
        <p:txBody>
          <a:bodyPr>
            <a:normAutofit/>
          </a:bodyPr>
          <a:lstStyle/>
          <a:p>
            <a:pPr algn="l"/>
            <a:r>
              <a:rPr lang="nb-NO" sz="3000"/>
              <a:t>Parat for deg som er leder</a:t>
            </a:r>
          </a:p>
        </p:txBody>
      </p:sp>
      <p:sp>
        <p:nvSpPr>
          <p:cNvPr id="3" name="Plassholder for innhold 2">
            <a:extLst>
              <a:ext uri="{FF2B5EF4-FFF2-40B4-BE49-F238E27FC236}">
                <a16:creationId xmlns:a16="http://schemas.microsoft.com/office/drawing/2014/main" id="{D846166C-9DF1-D5FD-5104-0995C1A19B0B}"/>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Parat organisere ansatte uavhengig av stilling, utdanning eller fagområde, og på alle nivåer i virksomheten.</a:t>
            </a:r>
            <a:br>
              <a:rPr lang="nb-NO" sz="1500"/>
            </a:br>
            <a:r>
              <a:rPr lang="nb-NO" sz="1500"/>
              <a:t> </a:t>
            </a:r>
          </a:p>
          <a:p>
            <a:pPr marL="257175" lvl="1" indent="-257175">
              <a:lnSpc>
                <a:spcPct val="90000"/>
              </a:lnSpc>
              <a:spcBef>
                <a:spcPts val="900"/>
              </a:spcBef>
              <a:buClr>
                <a:schemeClr val="tx2"/>
              </a:buClr>
              <a:buFont typeface="Arial" panose="020B0604020202020204" pitchFamily="34" charset="0"/>
              <a:buChar char="•"/>
            </a:pPr>
            <a:r>
              <a:rPr lang="nb-NO" sz="1500"/>
              <a:t>Parat tilbyr egne kurs og opplæringsaktiviteter for ledere</a:t>
            </a:r>
            <a:br>
              <a:rPr lang="nb-NO" sz="1500"/>
            </a:br>
            <a:endParaRPr lang="nb-NO" sz="1500"/>
          </a:p>
          <a:p>
            <a:pPr marL="257175" lvl="1" indent="-257175">
              <a:lnSpc>
                <a:spcPct val="90000"/>
              </a:lnSpc>
              <a:spcBef>
                <a:spcPts val="900"/>
              </a:spcBef>
              <a:buClr>
                <a:schemeClr val="tx2"/>
              </a:buClr>
              <a:buFont typeface="Arial" panose="020B0604020202020204" pitchFamily="34" charset="0"/>
              <a:buChar char="•"/>
            </a:pPr>
            <a:r>
              <a:rPr lang="nb-NO" sz="1500"/>
              <a:t>Den årlige lederkonferansen er en viktig møteplass for medlemmer som har lederansvar hvor Parat setter fokus på  ulike sider ved lederrollen.</a:t>
            </a:r>
            <a:br>
              <a:rPr lang="nb-NO" sz="1500"/>
            </a:br>
            <a:endParaRPr lang="nb-NO" sz="1500"/>
          </a:p>
          <a:p>
            <a:pPr marL="257175" lvl="1" indent="-257175">
              <a:lnSpc>
                <a:spcPct val="90000"/>
              </a:lnSpc>
              <a:spcBef>
                <a:spcPts val="900"/>
              </a:spcBef>
              <a:buClr>
                <a:schemeClr val="tx2"/>
              </a:buClr>
              <a:buFont typeface="Arial" panose="020B0604020202020204" pitchFamily="34" charset="0"/>
              <a:buChar char="•"/>
            </a:pPr>
            <a:r>
              <a:rPr lang="nb-NO" sz="1500"/>
              <a:t>Tilgang til </a:t>
            </a:r>
            <a:r>
              <a:rPr lang="nb-NO" sz="1500">
                <a:hlinkClick r:id="rId3"/>
              </a:rPr>
              <a:t>Mitt LederUnivers</a:t>
            </a:r>
            <a:r>
              <a:rPr lang="nb-NO" sz="1500"/>
              <a:t> gjennom YS Fordel</a:t>
            </a:r>
            <a:br>
              <a:rPr lang="nb-NO" sz="1500"/>
            </a:br>
            <a:endParaRPr lang="nb-NO" sz="1500"/>
          </a:p>
          <a:p>
            <a:pPr marL="257175" lvl="1" indent="-257175">
              <a:lnSpc>
                <a:spcPct val="90000"/>
              </a:lnSpc>
              <a:spcBef>
                <a:spcPts val="900"/>
              </a:spcBef>
              <a:buClr>
                <a:schemeClr val="tx2"/>
              </a:buClr>
              <a:buFont typeface="Arial" panose="020B0604020202020204" pitchFamily="34" charset="0"/>
              <a:buChar char="•"/>
            </a:pPr>
            <a:r>
              <a:rPr lang="nb-NO" sz="1500"/>
              <a:t>Sjekk ut </a:t>
            </a:r>
            <a:r>
              <a:rPr lang="nb-NO" sz="1500">
                <a:hlinkClick r:id="rId4"/>
              </a:rPr>
              <a:t>Parat for ledere</a:t>
            </a:r>
            <a:endParaRPr lang="nb-NO" sz="1500"/>
          </a:p>
          <a:p>
            <a:pPr marL="257175" lvl="1" indent="-257175">
              <a:lnSpc>
                <a:spcPct val="90000"/>
              </a:lnSpc>
              <a:spcBef>
                <a:spcPts val="900"/>
              </a:spcBef>
              <a:buClr>
                <a:schemeClr val="tx2"/>
              </a:buClr>
              <a:buFont typeface="Arial" panose="020B0604020202020204" pitchFamily="34" charset="0"/>
              <a:buChar char="•"/>
            </a:pPr>
            <a:endParaRPr lang="nb-NO"/>
          </a:p>
        </p:txBody>
      </p:sp>
    </p:spTree>
    <p:extLst>
      <p:ext uri="{BB962C8B-B14F-4D97-AF65-F5344CB8AC3E}">
        <p14:creationId xmlns:p14="http://schemas.microsoft.com/office/powerpoint/2010/main" val="286231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23E24-FD7E-7A49-13E7-EF857B8D362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77920A3-AA75-BA85-1ED7-7DB1FC2273D0}"/>
              </a:ext>
            </a:extLst>
          </p:cNvPr>
          <p:cNvSpPr>
            <a:spLocks noGrp="1"/>
          </p:cNvSpPr>
          <p:nvPr>
            <p:ph type="title"/>
          </p:nvPr>
        </p:nvSpPr>
        <p:spPr>
          <a:xfrm>
            <a:off x="792000" y="242807"/>
            <a:ext cx="7560000" cy="604434"/>
          </a:xfrm>
        </p:spPr>
        <p:txBody>
          <a:bodyPr>
            <a:normAutofit/>
          </a:bodyPr>
          <a:lstStyle/>
          <a:p>
            <a:pPr algn="l"/>
            <a:r>
              <a:rPr lang="nb-NO" sz="3000"/>
              <a:t>Medlemsfordelene</a:t>
            </a:r>
          </a:p>
        </p:txBody>
      </p:sp>
      <p:sp>
        <p:nvSpPr>
          <p:cNvPr id="5" name="Plassholder for innhold 4">
            <a:extLst>
              <a:ext uri="{FF2B5EF4-FFF2-40B4-BE49-F238E27FC236}">
                <a16:creationId xmlns:a16="http://schemas.microsoft.com/office/drawing/2014/main" id="{C23FE7B6-EC1E-EA90-425E-0E4133B7E3F2}"/>
              </a:ext>
            </a:extLst>
          </p:cNvPr>
          <p:cNvSpPr>
            <a:spLocks noGrp="1"/>
          </p:cNvSpPr>
          <p:nvPr>
            <p:ph idx="1"/>
          </p:nvPr>
        </p:nvSpPr>
        <p:spPr>
          <a:xfrm>
            <a:off x="792000" y="1162050"/>
            <a:ext cx="3780000" cy="3244515"/>
          </a:xfrm>
        </p:spPr>
        <p:txBody>
          <a:bodyPr vert="horz" lIns="91440" tIns="45720" rIns="91440" bIns="45720" rtlCol="0" anchor="t">
            <a:normAutofit fontScale="85000" lnSpcReduction="20000"/>
          </a:bodyPr>
          <a:lstStyle/>
          <a:p>
            <a:pPr marL="0" indent="0">
              <a:buNone/>
            </a:pPr>
            <a:r>
              <a:rPr lang="nb-NO" sz="2600" b="1" dirty="0">
                <a:solidFill>
                  <a:srgbClr val="DD4815"/>
                </a:solidFill>
              </a:rPr>
              <a:t>Parat</a:t>
            </a:r>
          </a:p>
          <a:p>
            <a:pPr lvl="1">
              <a:lnSpc>
                <a:spcPct val="120000"/>
              </a:lnSpc>
              <a:buClr>
                <a:schemeClr val="tx2"/>
              </a:buClr>
              <a:buFont typeface="Arial" panose="020B0604020202020204" pitchFamily="34" charset="0"/>
              <a:buChar char="•"/>
            </a:pPr>
            <a:r>
              <a:rPr lang="nb-NO" sz="1600" dirty="0"/>
              <a:t>Bistand i arbeidsforholdet</a:t>
            </a:r>
            <a:endParaRPr lang="nb-NO" sz="1600" dirty="0">
              <a:cs typeface="Arial"/>
            </a:endParaRPr>
          </a:p>
          <a:p>
            <a:pPr lvl="1">
              <a:lnSpc>
                <a:spcPct val="120000"/>
              </a:lnSpc>
              <a:buClr>
                <a:schemeClr val="tx2"/>
              </a:buClr>
              <a:buFont typeface="Arial" panose="020B0604020202020204" pitchFamily="34" charset="0"/>
              <a:buChar char="•"/>
            </a:pPr>
            <a:r>
              <a:rPr lang="nb-NO" sz="1600" dirty="0"/>
              <a:t>Privatrettslig rådgivning</a:t>
            </a:r>
            <a:endParaRPr lang="nb-NO" sz="1600" dirty="0">
              <a:cs typeface="Arial"/>
            </a:endParaRPr>
          </a:p>
          <a:p>
            <a:pPr lvl="1">
              <a:lnSpc>
                <a:spcPct val="120000"/>
              </a:lnSpc>
              <a:buClr>
                <a:schemeClr val="tx2"/>
              </a:buClr>
              <a:buFont typeface="Arial" panose="020B0604020202020204" pitchFamily="34" charset="0"/>
              <a:buChar char="•"/>
            </a:pPr>
            <a:r>
              <a:rPr lang="nb-NO" sz="1600" dirty="0"/>
              <a:t>Utdanningsstipend</a:t>
            </a:r>
            <a:endParaRPr lang="nb-NO" sz="1600" dirty="0">
              <a:cs typeface="Arial"/>
            </a:endParaRPr>
          </a:p>
          <a:p>
            <a:pPr lvl="1">
              <a:lnSpc>
                <a:spcPct val="120000"/>
              </a:lnSpc>
              <a:buClr>
                <a:schemeClr val="tx2"/>
              </a:buClr>
              <a:buFont typeface="Arial" panose="020B0604020202020204" pitchFamily="34" charset="0"/>
              <a:buChar char="•"/>
            </a:pPr>
            <a:r>
              <a:rPr lang="nb-NO" sz="1600" dirty="0"/>
              <a:t>Rabatt ved </a:t>
            </a:r>
            <a:r>
              <a:rPr lang="nb-NO" sz="1600" dirty="0">
                <a:solidFill>
                  <a:srgbClr val="DD4815"/>
                </a:solidFill>
                <a:hlinkClick r:id="rId3"/>
              </a:rPr>
              <a:t>Høyskolen Kristiania</a:t>
            </a:r>
            <a:endParaRPr lang="nb-NO" sz="1600" dirty="0">
              <a:solidFill>
                <a:srgbClr val="DD4815"/>
              </a:solidFill>
              <a:cs typeface="Arial"/>
            </a:endParaRPr>
          </a:p>
          <a:p>
            <a:pPr lvl="1">
              <a:lnSpc>
                <a:spcPct val="120000"/>
              </a:lnSpc>
              <a:buClr>
                <a:schemeClr val="tx2"/>
              </a:buClr>
              <a:buFont typeface="Arial" panose="020B0604020202020204" pitchFamily="34" charset="0"/>
              <a:buChar char="•"/>
            </a:pPr>
            <a:r>
              <a:rPr lang="nb-NO" sz="1600" dirty="0"/>
              <a:t>Compendia personal</a:t>
            </a:r>
            <a:endParaRPr lang="nb-NO" sz="1600" dirty="0">
              <a:cs typeface="Arial"/>
            </a:endParaRPr>
          </a:p>
          <a:p>
            <a:pPr lvl="1">
              <a:lnSpc>
                <a:spcPct val="120000"/>
              </a:lnSpc>
              <a:buClr>
                <a:schemeClr val="tx2"/>
              </a:buClr>
              <a:buFont typeface="Arial" panose="020B0604020202020204" pitchFamily="34" charset="0"/>
              <a:buChar char="•"/>
            </a:pPr>
            <a:r>
              <a:rPr lang="nb-NO" sz="1600" dirty="0"/>
              <a:t>Compendia stat</a:t>
            </a:r>
            <a:endParaRPr lang="nb-NO" sz="1600" dirty="0">
              <a:cs typeface="Arial"/>
            </a:endParaRPr>
          </a:p>
          <a:p>
            <a:pPr lvl="1">
              <a:lnSpc>
                <a:spcPct val="120000"/>
              </a:lnSpc>
              <a:buClr>
                <a:schemeClr val="tx2"/>
              </a:buClr>
              <a:buFont typeface="Arial" panose="020B0604020202020204" pitchFamily="34" charset="0"/>
              <a:buChar char="•"/>
            </a:pPr>
            <a:r>
              <a:rPr lang="nb-NO" sz="1600" dirty="0"/>
              <a:t>Kurs/opplæring til tillitsvalgte</a:t>
            </a:r>
            <a:endParaRPr lang="nb-NO" sz="1600" dirty="0">
              <a:cs typeface="Arial"/>
            </a:endParaRPr>
          </a:p>
          <a:p>
            <a:pPr lvl="1">
              <a:lnSpc>
                <a:spcPct val="120000"/>
              </a:lnSpc>
              <a:buClr>
                <a:schemeClr val="tx2"/>
              </a:buClr>
              <a:buFont typeface="Arial" panose="020B0604020202020204" pitchFamily="34" charset="0"/>
              <a:buChar char="•"/>
            </a:pPr>
            <a:r>
              <a:rPr lang="nb-NO" sz="1600" dirty="0"/>
              <a:t>Lokale medlemsaktiviteter</a:t>
            </a:r>
            <a:endParaRPr lang="nb-NO" sz="1600" dirty="0">
              <a:cs typeface="Arial"/>
            </a:endParaRPr>
          </a:p>
          <a:p>
            <a:pPr lvl="1">
              <a:lnSpc>
                <a:spcPct val="120000"/>
              </a:lnSpc>
              <a:buClr>
                <a:schemeClr val="tx2"/>
              </a:buClr>
              <a:buFont typeface="Arial" panose="020B0604020202020204" pitchFamily="34" charset="0"/>
              <a:buChar char="•"/>
            </a:pPr>
            <a:r>
              <a:rPr lang="nb-NO" sz="1600" dirty="0"/>
              <a:t>Medlemsblader</a:t>
            </a:r>
            <a:endParaRPr lang="nb-NO" sz="1600" dirty="0">
              <a:cs typeface="Arial"/>
            </a:endParaRPr>
          </a:p>
          <a:p>
            <a:pPr marL="457200" lvl="1" indent="0">
              <a:lnSpc>
                <a:spcPct val="90000"/>
              </a:lnSpc>
              <a:buNone/>
            </a:pPr>
            <a:endParaRPr lang="nb-NO" sz="1600" dirty="0">
              <a:cs typeface="Arial"/>
            </a:endParaRPr>
          </a:p>
          <a:p>
            <a:pPr marL="457200" lvl="1" indent="0">
              <a:lnSpc>
                <a:spcPct val="90000"/>
              </a:lnSpc>
              <a:buNone/>
            </a:pPr>
            <a:r>
              <a:rPr lang="nb-NO" sz="1600" dirty="0">
                <a:cs typeface="Arial"/>
              </a:rPr>
              <a:t>Sjekk ut Parats </a:t>
            </a:r>
            <a:r>
              <a:rPr lang="nb-NO" sz="1600" dirty="0">
                <a:solidFill>
                  <a:srgbClr val="DD4815"/>
                </a:solidFill>
                <a:cs typeface="Arial"/>
                <a:hlinkClick r:id="rId4">
                  <a:extLst>
                    <a:ext uri="{A12FA001-AC4F-418D-AE19-62706E023703}">
                      <ahyp:hlinkClr xmlns:ahyp="http://schemas.microsoft.com/office/drawing/2018/hyperlinkcolor" val="tx"/>
                    </a:ext>
                  </a:extLst>
                </a:hlinkClick>
              </a:rPr>
              <a:t>medlemsfordeler</a:t>
            </a:r>
            <a:endParaRPr lang="nb-NO" sz="1600" dirty="0">
              <a:solidFill>
                <a:srgbClr val="DD4815"/>
              </a:solidFill>
              <a:cs typeface="Arial"/>
            </a:endParaRPr>
          </a:p>
          <a:p>
            <a:pPr marL="0" indent="0">
              <a:buNone/>
            </a:pPr>
            <a:endParaRPr lang="nb-NO" dirty="0"/>
          </a:p>
        </p:txBody>
      </p:sp>
      <p:sp>
        <p:nvSpPr>
          <p:cNvPr id="7" name="Plassholder for innhold 4">
            <a:extLst>
              <a:ext uri="{FF2B5EF4-FFF2-40B4-BE49-F238E27FC236}">
                <a16:creationId xmlns:a16="http://schemas.microsoft.com/office/drawing/2014/main" id="{620189F2-62E0-5C02-E673-237C8DB7F94E}"/>
              </a:ext>
            </a:extLst>
          </p:cNvPr>
          <p:cNvSpPr txBox="1">
            <a:spLocks/>
          </p:cNvSpPr>
          <p:nvPr/>
        </p:nvSpPr>
        <p:spPr>
          <a:xfrm>
            <a:off x="4572000" y="1066800"/>
            <a:ext cx="3780000" cy="324451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400" b="1" dirty="0">
                <a:solidFill>
                  <a:srgbClr val="DD4815"/>
                </a:solidFill>
              </a:rPr>
              <a:t>YS Fordel</a:t>
            </a:r>
          </a:p>
          <a:p>
            <a:pPr lvl="1">
              <a:buClr>
                <a:schemeClr val="tx2"/>
              </a:buClr>
              <a:buFont typeface="Arial" panose="020B0604020202020204" pitchFamily="34" charset="0"/>
              <a:buChar char="•"/>
            </a:pPr>
            <a:r>
              <a:rPr lang="nb-NO" sz="1400" dirty="0"/>
              <a:t>Gjensidige forsikring</a:t>
            </a:r>
            <a:endParaRPr lang="nb-NO" sz="1400" dirty="0">
              <a:cs typeface="Arial"/>
            </a:endParaRPr>
          </a:p>
          <a:p>
            <a:pPr lvl="1">
              <a:buClr>
                <a:schemeClr val="tx2"/>
              </a:buClr>
              <a:buFont typeface="Arial" panose="020B0604020202020204" pitchFamily="34" charset="0"/>
              <a:buChar char="•"/>
            </a:pPr>
            <a:r>
              <a:rPr lang="nb-NO" sz="1400" dirty="0"/>
              <a:t>Nordea bank</a:t>
            </a:r>
            <a:endParaRPr lang="nb-NO" sz="1400" dirty="0">
              <a:cs typeface="Arial"/>
            </a:endParaRPr>
          </a:p>
          <a:p>
            <a:pPr lvl="1">
              <a:buClr>
                <a:schemeClr val="tx2"/>
              </a:buClr>
              <a:buFont typeface="Arial" panose="020B0604020202020204" pitchFamily="34" charset="0"/>
              <a:buChar char="•"/>
            </a:pPr>
            <a:r>
              <a:rPr lang="nb-NO" sz="1400" dirty="0">
                <a:cs typeface="Arial"/>
              </a:rPr>
              <a:t>YS Pensjon</a:t>
            </a:r>
          </a:p>
          <a:p>
            <a:pPr lvl="1">
              <a:buClr>
                <a:schemeClr val="tx2"/>
              </a:buClr>
              <a:buFont typeface="Arial" panose="020B0604020202020204" pitchFamily="34" charset="0"/>
              <a:buChar char="•"/>
            </a:pPr>
            <a:r>
              <a:rPr lang="nb-NO" sz="1400" dirty="0">
                <a:cs typeface="Arial"/>
              </a:rPr>
              <a:t>YS karriereveiviser</a:t>
            </a:r>
          </a:p>
          <a:p>
            <a:pPr lvl="1">
              <a:buClr>
                <a:schemeClr val="tx2"/>
              </a:buClr>
              <a:buFont typeface="Arial" panose="020B0604020202020204" pitchFamily="34" charset="0"/>
              <a:buChar char="•"/>
            </a:pPr>
            <a:r>
              <a:rPr lang="nb-NO" sz="1400" dirty="0">
                <a:cs typeface="Arial"/>
                <a:hlinkClick r:id="rId5"/>
              </a:rPr>
              <a:t>Mitt </a:t>
            </a:r>
            <a:r>
              <a:rPr lang="nb-NO" sz="1400" dirty="0" err="1">
                <a:cs typeface="Arial"/>
                <a:hlinkClick r:id="rId5"/>
              </a:rPr>
              <a:t>LederUnivers</a:t>
            </a:r>
            <a:r>
              <a:rPr lang="nb-NO" sz="1400" dirty="0">
                <a:cs typeface="Arial"/>
                <a:hlinkClick r:id="rId5"/>
              </a:rPr>
              <a:t> </a:t>
            </a:r>
            <a:endParaRPr lang="nb-NO" sz="1400" dirty="0">
              <a:cs typeface="Arial"/>
            </a:endParaRPr>
          </a:p>
          <a:p>
            <a:pPr lvl="1">
              <a:buClr>
                <a:schemeClr val="tx2"/>
              </a:buClr>
              <a:buFont typeface="Arial" panose="020B0604020202020204" pitchFamily="34" charset="0"/>
              <a:buChar char="•"/>
            </a:pPr>
            <a:r>
              <a:rPr lang="nb-NO" sz="1400" dirty="0"/>
              <a:t>En rekke rabattavtaler: </a:t>
            </a:r>
            <a:br>
              <a:rPr lang="nb-NO" sz="1400" dirty="0"/>
            </a:br>
            <a:r>
              <a:rPr lang="nb-NO" sz="1400" dirty="0"/>
              <a:t>Klarkraft strøm, hotellovernatting, mobilabonnement, leiebil, drivstoff, båtreiser, t</a:t>
            </a:r>
            <a:r>
              <a:rPr lang="nb-NO" sz="1400" dirty="0">
                <a:cs typeface="Arial"/>
              </a:rPr>
              <a:t>annhelseforsikring</a:t>
            </a:r>
          </a:p>
          <a:p>
            <a:pPr lvl="1">
              <a:lnSpc>
                <a:spcPct val="90000"/>
              </a:lnSpc>
            </a:pPr>
            <a:endParaRPr lang="nb-NO" sz="1600" dirty="0">
              <a:cs typeface="Arial"/>
            </a:endParaRPr>
          </a:p>
          <a:p>
            <a:pPr marL="457200" lvl="1" indent="0">
              <a:lnSpc>
                <a:spcPct val="90000"/>
              </a:lnSpc>
              <a:buNone/>
            </a:pPr>
            <a:r>
              <a:rPr lang="nb-NO" sz="1400" dirty="0">
                <a:cs typeface="Arial"/>
              </a:rPr>
              <a:t>Oppdatert oversikt på </a:t>
            </a:r>
            <a:r>
              <a:rPr lang="nb-NO" sz="1400" dirty="0">
                <a:solidFill>
                  <a:srgbClr val="DD4815"/>
                </a:solidFill>
                <a:cs typeface="Arial"/>
                <a:hlinkClick r:id="rId6">
                  <a:extLst>
                    <a:ext uri="{A12FA001-AC4F-418D-AE19-62706E023703}">
                      <ahyp:hlinkClr xmlns:ahyp="http://schemas.microsoft.com/office/drawing/2018/hyperlinkcolor" val="tx"/>
                    </a:ext>
                  </a:extLst>
                </a:hlinkClick>
              </a:rPr>
              <a:t>YS Fordel</a:t>
            </a:r>
            <a:endParaRPr lang="nb-NO" sz="1400" dirty="0">
              <a:solidFill>
                <a:srgbClr val="DD4815"/>
              </a:solidFill>
              <a:cs typeface="Arial"/>
            </a:endParaRPr>
          </a:p>
          <a:p>
            <a:pPr marL="0" indent="0">
              <a:buFont typeface="Arial"/>
              <a:buNone/>
            </a:pPr>
            <a:endParaRPr lang="nb-NO" dirty="0"/>
          </a:p>
        </p:txBody>
      </p:sp>
    </p:spTree>
    <p:extLst>
      <p:ext uri="{BB962C8B-B14F-4D97-AF65-F5344CB8AC3E}">
        <p14:creationId xmlns:p14="http://schemas.microsoft.com/office/powerpoint/2010/main" val="261246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5909D-9F06-703F-7E5E-C344BBEDF31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43EF763-4666-9691-906C-E0B8D5E6438E}"/>
              </a:ext>
            </a:extLst>
          </p:cNvPr>
          <p:cNvSpPr>
            <a:spLocks noGrp="1"/>
          </p:cNvSpPr>
          <p:nvPr>
            <p:ph type="title"/>
          </p:nvPr>
        </p:nvSpPr>
        <p:spPr>
          <a:xfrm>
            <a:off x="792000" y="242807"/>
            <a:ext cx="7560000" cy="604434"/>
          </a:xfrm>
        </p:spPr>
        <p:txBody>
          <a:bodyPr>
            <a:normAutofit/>
          </a:bodyPr>
          <a:lstStyle/>
          <a:p>
            <a:pPr algn="l"/>
            <a:r>
              <a:rPr lang="nb-NO" sz="3000"/>
              <a:t>Medbestemmelse</a:t>
            </a:r>
          </a:p>
        </p:txBody>
      </p:sp>
      <p:sp>
        <p:nvSpPr>
          <p:cNvPr id="3" name="Plassholder for innhold 2">
            <a:extLst>
              <a:ext uri="{FF2B5EF4-FFF2-40B4-BE49-F238E27FC236}">
                <a16:creationId xmlns:a16="http://schemas.microsoft.com/office/drawing/2014/main" id="{09B4281C-7EEA-F241-E9D1-81A93DC49B78}"/>
              </a:ext>
            </a:extLst>
          </p:cNvPr>
          <p:cNvSpPr>
            <a:spLocks noGrp="1"/>
          </p:cNvSpPr>
          <p:nvPr>
            <p:ph idx="1"/>
          </p:nvPr>
        </p:nvSpPr>
        <p:spPr>
          <a:xfrm>
            <a:off x="792000" y="950549"/>
            <a:ext cx="7560000" cy="3761304"/>
          </a:xfrm>
        </p:spPr>
        <p:txBody>
          <a:bodyPr vert="horz" lIns="68580" tIns="34290" rIns="68580" bIns="34290" rtlCol="0" anchor="t">
            <a:normAutofit fontScale="92500" lnSpcReduction="10000"/>
          </a:bodyPr>
          <a:lstStyle/>
          <a:p>
            <a:pPr marL="0" lvl="1" indent="0">
              <a:lnSpc>
                <a:spcPct val="90000"/>
              </a:lnSpc>
              <a:buClr>
                <a:schemeClr val="tx2"/>
              </a:buClr>
              <a:buNone/>
            </a:pPr>
            <a:r>
              <a:rPr lang="nb-NO" sz="1900" b="1">
                <a:solidFill>
                  <a:srgbClr val="DD4815"/>
                </a:solidFill>
              </a:rPr>
              <a:t>Hovedavtalen</a:t>
            </a:r>
          </a:p>
          <a:p>
            <a:pPr marL="257175" lvl="1" indent="-257175">
              <a:lnSpc>
                <a:spcPct val="120000"/>
              </a:lnSpc>
              <a:spcBef>
                <a:spcPts val="900"/>
              </a:spcBef>
              <a:buClr>
                <a:schemeClr val="tx2"/>
              </a:buClr>
              <a:buFont typeface="Arial" panose="020B0604020202020204" pitchFamily="34" charset="0"/>
              <a:buChar char="•"/>
            </a:pPr>
            <a:r>
              <a:rPr lang="nb-NO" sz="1400"/>
              <a:t>Den grunnleggende spillereglene</a:t>
            </a:r>
            <a:endParaRPr lang="nb-NO" sz="1400">
              <a:cs typeface="Arial"/>
            </a:endParaRPr>
          </a:p>
          <a:p>
            <a:pPr marL="257175" lvl="1" indent="-257175">
              <a:lnSpc>
                <a:spcPct val="120000"/>
              </a:lnSpc>
              <a:spcBef>
                <a:spcPts val="900"/>
              </a:spcBef>
              <a:buClr>
                <a:schemeClr val="tx2"/>
              </a:buClr>
              <a:buFont typeface="Arial" panose="020B0604020202020204" pitchFamily="34" charset="0"/>
              <a:buChar char="•"/>
            </a:pPr>
            <a:r>
              <a:rPr lang="nb-NO" sz="1400"/>
              <a:t>Informasjon, drøftinger og forhandlinger om saker som har betydning for din arbeidssituasjon</a:t>
            </a:r>
            <a:endParaRPr lang="nb-NO" sz="1400">
              <a:cs typeface="Arial"/>
            </a:endParaRPr>
          </a:p>
          <a:p>
            <a:pPr marL="257175" lvl="1" indent="-257175">
              <a:lnSpc>
                <a:spcPct val="120000"/>
              </a:lnSpc>
              <a:spcBef>
                <a:spcPts val="900"/>
              </a:spcBef>
              <a:buClr>
                <a:schemeClr val="tx2"/>
              </a:buClr>
              <a:buFont typeface="Arial" panose="020B0604020202020204" pitchFamily="34" charset="0"/>
              <a:buChar char="•"/>
            </a:pPr>
            <a:r>
              <a:rPr lang="nb-NO" sz="1400"/>
              <a:t>Gir deg og din tillitsvalgt rett til å være med på beslutninger som angår din arbeidssituasjon</a:t>
            </a:r>
            <a:endParaRPr lang="nb-NO" sz="1400">
              <a:cs typeface="Arial"/>
            </a:endParaRPr>
          </a:p>
          <a:p>
            <a:pPr marL="257175" lvl="1" indent="-257175">
              <a:lnSpc>
                <a:spcPct val="120000"/>
              </a:lnSpc>
              <a:spcBef>
                <a:spcPts val="900"/>
              </a:spcBef>
              <a:buClr>
                <a:schemeClr val="tx2"/>
              </a:buClr>
              <a:buFont typeface="Arial" panose="020B0604020202020204" pitchFamily="34" charset="0"/>
              <a:buChar char="•"/>
            </a:pPr>
            <a:r>
              <a:rPr lang="nb-NO" sz="1400"/>
              <a:t>Hovedavtalen legger rammene for samarbeid og gode prosesser mellom arbeidsgiver og arbeidstaker</a:t>
            </a:r>
            <a:r>
              <a:rPr lang="nb-NO" sz="1200"/>
              <a:t> </a:t>
            </a:r>
            <a:endParaRPr lang="nb-NO" sz="1200">
              <a:cs typeface="Arial"/>
            </a:endParaRPr>
          </a:p>
          <a:p>
            <a:pPr marL="257175" lvl="1" indent="-257175">
              <a:lnSpc>
                <a:spcPct val="90000"/>
              </a:lnSpc>
              <a:spcBef>
                <a:spcPts val="900"/>
              </a:spcBef>
              <a:buClr>
                <a:schemeClr val="tx2"/>
              </a:buClr>
              <a:buFont typeface="Arial" panose="020B0604020202020204" pitchFamily="34" charset="0"/>
              <a:buChar char="•"/>
            </a:pPr>
            <a:endParaRPr lang="nb-NO" sz="1500"/>
          </a:p>
          <a:p>
            <a:pPr marL="0" lvl="1" indent="0">
              <a:lnSpc>
                <a:spcPct val="90000"/>
              </a:lnSpc>
              <a:buClr>
                <a:schemeClr val="tx2"/>
              </a:buClr>
              <a:buNone/>
            </a:pPr>
            <a:r>
              <a:rPr lang="nb-NO" sz="1900" b="1">
                <a:solidFill>
                  <a:srgbClr val="DD4815"/>
                </a:solidFill>
              </a:rPr>
              <a:t>Tariffavtalen</a:t>
            </a:r>
          </a:p>
          <a:p>
            <a:pPr marL="257175" lvl="1" indent="-257175">
              <a:lnSpc>
                <a:spcPct val="90000"/>
              </a:lnSpc>
              <a:spcBef>
                <a:spcPts val="900"/>
              </a:spcBef>
              <a:buClr>
                <a:schemeClr val="tx2"/>
              </a:buClr>
              <a:buFont typeface="Arial" panose="020B0604020202020204" pitchFamily="34" charset="0"/>
              <a:buChar char="•"/>
            </a:pPr>
            <a:r>
              <a:rPr lang="nb-NO" sz="1400"/>
              <a:t>Fastsetter lønns- og arbeidsvilkår for den enkelte</a:t>
            </a:r>
            <a:endParaRPr lang="nb-NO" sz="1400">
              <a:cs typeface="Arial"/>
            </a:endParaRPr>
          </a:p>
          <a:p>
            <a:pPr marL="257175" lvl="1" indent="-257175">
              <a:lnSpc>
                <a:spcPct val="90000"/>
              </a:lnSpc>
              <a:spcBef>
                <a:spcPts val="900"/>
              </a:spcBef>
              <a:buClr>
                <a:schemeClr val="tx2"/>
              </a:buClr>
              <a:buFont typeface="Arial" panose="020B0604020202020204" pitchFamily="34" charset="0"/>
              <a:buChar char="•"/>
            </a:pPr>
            <a:r>
              <a:rPr lang="nb-NO" sz="1400"/>
              <a:t>Sikrer deg en forutsigbar lønnsutvikling </a:t>
            </a:r>
            <a:endParaRPr lang="nb-NO" sz="1400">
              <a:cs typeface="Arial"/>
            </a:endParaRPr>
          </a:p>
          <a:p>
            <a:pPr marL="257175" lvl="1" indent="-257175">
              <a:lnSpc>
                <a:spcPct val="90000"/>
              </a:lnSpc>
              <a:spcBef>
                <a:spcPts val="900"/>
              </a:spcBef>
              <a:buClr>
                <a:schemeClr val="tx2"/>
              </a:buClr>
              <a:buFont typeface="Arial" panose="020B0604020202020204" pitchFamily="34" charset="0"/>
              <a:buChar char="•"/>
            </a:pPr>
            <a:r>
              <a:rPr lang="nb-NO" sz="1400"/>
              <a:t>Legger rammer for ulike kompensasjonsordninger</a:t>
            </a:r>
            <a:endParaRPr lang="nb-NO" sz="1400">
              <a:cs typeface="Arial"/>
            </a:endParaRPr>
          </a:p>
          <a:p>
            <a:pPr marL="257175" lvl="1" indent="-257175">
              <a:lnSpc>
                <a:spcPct val="90000"/>
              </a:lnSpc>
              <a:spcBef>
                <a:spcPts val="900"/>
              </a:spcBef>
              <a:buClr>
                <a:schemeClr val="tx2"/>
              </a:buClr>
              <a:buFont typeface="Arial" panose="020B0604020202020204" pitchFamily="34" charset="0"/>
              <a:buChar char="•"/>
            </a:pPr>
            <a:r>
              <a:rPr lang="nb-NO" sz="1400"/>
              <a:t>Arbeidstid, overtid, skift- og turnus etc.</a:t>
            </a:r>
            <a:endParaRPr lang="nb-NO" sz="1400">
              <a:cs typeface="Arial"/>
            </a:endParaRPr>
          </a:p>
          <a:p>
            <a:pPr marL="257175" lvl="1" indent="-257175">
              <a:lnSpc>
                <a:spcPct val="90000"/>
              </a:lnSpc>
              <a:spcBef>
                <a:spcPts val="900"/>
              </a:spcBef>
              <a:buClr>
                <a:schemeClr val="tx2"/>
              </a:buClr>
              <a:buFont typeface="Arial" panose="020B0604020202020204" pitchFamily="34" charset="0"/>
              <a:buChar char="•"/>
            </a:pPr>
            <a:r>
              <a:rPr lang="nb-NO" sz="1400"/>
              <a:t>En forpliktende avtale som fastsetter partenes plikter og rettigheter</a:t>
            </a:r>
            <a:endParaRPr lang="nb-NO" sz="1400">
              <a:cs typeface="Arial"/>
            </a:endParaRPr>
          </a:p>
          <a:p>
            <a:pPr marL="0" indent="0">
              <a:buNone/>
            </a:pPr>
            <a:endParaRPr lang="nb-NO"/>
          </a:p>
        </p:txBody>
      </p:sp>
    </p:spTree>
    <p:extLst>
      <p:ext uri="{BB962C8B-B14F-4D97-AF65-F5344CB8AC3E}">
        <p14:creationId xmlns:p14="http://schemas.microsoft.com/office/powerpoint/2010/main" val="300730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69ED7-FEE5-77FE-45D2-DE975ADFDE9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E221DF1-3672-01D7-B4EF-5E4AC1C690C6}"/>
              </a:ext>
            </a:extLst>
          </p:cNvPr>
          <p:cNvSpPr>
            <a:spLocks noGrp="1"/>
          </p:cNvSpPr>
          <p:nvPr>
            <p:ph type="title"/>
          </p:nvPr>
        </p:nvSpPr>
        <p:spPr>
          <a:xfrm>
            <a:off x="792000" y="242807"/>
            <a:ext cx="7560000" cy="604434"/>
          </a:xfrm>
        </p:spPr>
        <p:txBody>
          <a:bodyPr>
            <a:normAutofit/>
          </a:bodyPr>
          <a:lstStyle/>
          <a:p>
            <a:pPr algn="l"/>
            <a:r>
              <a:rPr lang="nb-NO" sz="3000"/>
              <a:t>Juridisk bistand til medlemmer</a:t>
            </a:r>
          </a:p>
        </p:txBody>
      </p:sp>
      <p:sp>
        <p:nvSpPr>
          <p:cNvPr id="3" name="Plassholder for innhold 2">
            <a:extLst>
              <a:ext uri="{FF2B5EF4-FFF2-40B4-BE49-F238E27FC236}">
                <a16:creationId xmlns:a16="http://schemas.microsoft.com/office/drawing/2014/main" id="{413A1879-1303-52DA-D5E1-16B77C203827}"/>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spcBef>
                <a:spcPts val="900"/>
              </a:spcBef>
              <a:buClr>
                <a:schemeClr val="tx2"/>
              </a:buClr>
              <a:buFont typeface="Arial" panose="020B0604020202020204" pitchFamily="34" charset="0"/>
              <a:buChar char="•"/>
            </a:pPr>
            <a:r>
              <a:rPr lang="nb-NO" sz="1400"/>
              <a:t>I Parat får du rask tilgang til advokat eller annen bistand, når du har behov for det. Parat vurderer saken din – kan saken løses rettslig?</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Parat bistår deg i kontakten med arbeidsgiver (dette kan være nok til å løse problemet)</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Typiske saker som Parat hjelper deg med er omstillinger, oppsigelser, ”trakasseringssaker”, forvaltningssaker, trygdesaker, yrkesskadesaker, forsikringssaker, pengekrav, arbeidstid m.m.</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Parats advokater bistår deg ved f.eks. forhandlingsmøter i oppsigelsessaker eller ved forhandlinger om sluttpakke</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Parat kan ta ut søksmål for deg i saker som berører arbeidsforholdet som f.eks. oppsigelse eller pengekrav </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Privat advokat vil sjelden koste under kr 1 500 pr. time. Advokatbistand i forbindelse med forhandlingsmøte kan koste fra kr 5 000 til 10 000. Som medlem av Parat får du slik bistand gratis</a:t>
            </a:r>
            <a:endParaRPr lang="nb-NO" sz="1400">
              <a:cs typeface="Arial"/>
            </a:endParaRPr>
          </a:p>
        </p:txBody>
      </p:sp>
    </p:spTree>
    <p:extLst>
      <p:ext uri="{BB962C8B-B14F-4D97-AF65-F5344CB8AC3E}">
        <p14:creationId xmlns:p14="http://schemas.microsoft.com/office/powerpoint/2010/main" val="58948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B0B1-9B54-8DFB-9361-3894E00D3C1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7E243FA-27B3-336B-CF08-1D9AEB40D84F}"/>
              </a:ext>
            </a:extLst>
          </p:cNvPr>
          <p:cNvSpPr>
            <a:spLocks noGrp="1"/>
          </p:cNvSpPr>
          <p:nvPr>
            <p:ph type="title"/>
          </p:nvPr>
        </p:nvSpPr>
        <p:spPr>
          <a:xfrm>
            <a:off x="792000" y="242807"/>
            <a:ext cx="7560000" cy="604434"/>
          </a:xfrm>
        </p:spPr>
        <p:txBody>
          <a:bodyPr>
            <a:normAutofit/>
          </a:bodyPr>
          <a:lstStyle/>
          <a:p>
            <a:pPr algn="l"/>
            <a:r>
              <a:rPr lang="nb-NO" sz="3000"/>
              <a:t>Privatrettslig rådgivning</a:t>
            </a:r>
          </a:p>
        </p:txBody>
      </p:sp>
      <p:sp>
        <p:nvSpPr>
          <p:cNvPr id="3" name="Plassholder for innhold 2">
            <a:extLst>
              <a:ext uri="{FF2B5EF4-FFF2-40B4-BE49-F238E27FC236}">
                <a16:creationId xmlns:a16="http://schemas.microsoft.com/office/drawing/2014/main" id="{D7F23398-4B00-C3AF-45F2-C3D80851364D}"/>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spcBef>
                <a:spcPts val="900"/>
              </a:spcBef>
              <a:buClr>
                <a:schemeClr val="tx2"/>
              </a:buClr>
              <a:buFont typeface="Arial" panose="020B0604020202020204" pitchFamily="34" charset="0"/>
              <a:buChar char="•"/>
            </a:pPr>
            <a:r>
              <a:rPr lang="nb-NO" sz="1500"/>
              <a:t>Parats medlemmer får to timer gratis rådgivning pr år med advokat i saker som ikke berører arbeidsforholdet</a:t>
            </a:r>
            <a:endParaRPr lang="nb-NO"/>
          </a:p>
          <a:p>
            <a:pPr marL="257175" lvl="1" indent="-257175">
              <a:spcBef>
                <a:spcPts val="900"/>
              </a:spcBef>
              <a:buClr>
                <a:schemeClr val="tx2"/>
              </a:buClr>
              <a:buFont typeface="Arial" panose="020B0604020202020204" pitchFamily="34" charset="0"/>
              <a:buChar char="•"/>
            </a:pPr>
            <a:r>
              <a:rPr lang="nb-NO" sz="1500"/>
              <a:t>Privatrettslig rådgivning ved f.eks. boligkjøp, opprettelse av samboeravtale og testament etc.</a:t>
            </a:r>
            <a:endParaRPr lang="nb-NO" sz="1500">
              <a:cs typeface="Arial"/>
            </a:endParaRPr>
          </a:p>
          <a:p>
            <a:pPr marL="257175" lvl="1" indent="-257175">
              <a:spcBef>
                <a:spcPts val="900"/>
              </a:spcBef>
              <a:buClr>
                <a:schemeClr val="tx2"/>
              </a:buClr>
              <a:buFont typeface="Arial" panose="020B0604020202020204" pitchFamily="34" charset="0"/>
              <a:buChar char="•"/>
            </a:pPr>
            <a:r>
              <a:rPr lang="nb-NO" sz="1500"/>
              <a:t>”Rettsrådstilbudet”  vil fort koste kr 5 000 – 6 000 dersom du skal benytte egen advokat, så her er det penger å spare.</a:t>
            </a:r>
            <a:endParaRPr lang="nb-NO" sz="1500">
              <a:cs typeface="Arial"/>
            </a:endParaRPr>
          </a:p>
          <a:p>
            <a:pPr marL="0" indent="0">
              <a:buNone/>
            </a:pPr>
            <a:endParaRPr lang="nb-NO"/>
          </a:p>
        </p:txBody>
      </p:sp>
    </p:spTree>
    <p:extLst>
      <p:ext uri="{BB962C8B-B14F-4D97-AF65-F5344CB8AC3E}">
        <p14:creationId xmlns:p14="http://schemas.microsoft.com/office/powerpoint/2010/main" val="378092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35DFE-03F5-F717-15DC-A7D1FC647B6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9242B09-C1B7-A807-17F5-38FE402407A4}"/>
              </a:ext>
            </a:extLst>
          </p:cNvPr>
          <p:cNvSpPr>
            <a:spLocks noGrp="1"/>
          </p:cNvSpPr>
          <p:nvPr>
            <p:ph type="title"/>
          </p:nvPr>
        </p:nvSpPr>
        <p:spPr>
          <a:xfrm>
            <a:off x="792000" y="242807"/>
            <a:ext cx="7560000" cy="604434"/>
          </a:xfrm>
        </p:spPr>
        <p:txBody>
          <a:bodyPr>
            <a:normAutofit/>
          </a:bodyPr>
          <a:lstStyle/>
          <a:p>
            <a:pPr algn="l"/>
            <a:r>
              <a:rPr lang="nb-NO" sz="3000"/>
              <a:t>Utdanningsstipend</a:t>
            </a:r>
          </a:p>
        </p:txBody>
      </p:sp>
      <p:sp>
        <p:nvSpPr>
          <p:cNvPr id="3" name="Plassholder for innhold 2">
            <a:extLst>
              <a:ext uri="{FF2B5EF4-FFF2-40B4-BE49-F238E27FC236}">
                <a16:creationId xmlns:a16="http://schemas.microsoft.com/office/drawing/2014/main" id="{0B5DD828-EF16-B14A-F65F-73210A8D8B6A}"/>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spcBef>
                <a:spcPts val="900"/>
              </a:spcBef>
              <a:buClr>
                <a:schemeClr val="tx2"/>
              </a:buClr>
              <a:buFont typeface="Arial" panose="020B0604020202020204" pitchFamily="34" charset="0"/>
              <a:buChar char="•"/>
            </a:pPr>
            <a:r>
              <a:rPr lang="nb-NO" sz="1400"/>
              <a:t>Har du vært medlem i Parat i minst et år kan du søke om utdanningsstipend på inntil </a:t>
            </a:r>
            <a:br>
              <a:rPr lang="nb-NO" sz="1400"/>
            </a:br>
            <a:r>
              <a:rPr lang="nb-NO" sz="1400"/>
              <a:t>25 000 kroner.</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Parats utdanningsstipend kan gis til:</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 utdanning på videregående skole/fagbrev</a:t>
            </a:r>
            <a:br>
              <a:rPr lang="nb-NO" sz="1400"/>
            </a:br>
            <a:r>
              <a:rPr lang="nb-NO" sz="1400"/>
              <a:t>- fagskole</a:t>
            </a:r>
            <a:br>
              <a:rPr lang="nb-NO" sz="1400"/>
            </a:br>
            <a:r>
              <a:rPr lang="nb-NO" sz="1400"/>
              <a:t>- utdanning på norsk høgskole og universitet</a:t>
            </a:r>
            <a:br>
              <a:rPr lang="nb-NO" sz="1400"/>
            </a:br>
            <a:r>
              <a:rPr lang="nb-NO" sz="1400"/>
              <a:t>- kortere kurs, konferanser og liknende, herunder </a:t>
            </a:r>
            <a:r>
              <a:rPr lang="nb-NO" sz="1400" err="1"/>
              <a:t>Parats</a:t>
            </a:r>
            <a:r>
              <a:rPr lang="nb-NO" sz="1400"/>
              <a:t> egne arrangementer, studier ved           utenlandske lærersteder, trafikalt grunnkurs, truckførerbevis og liknende.</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Stipend kan gis til dekning av læremateriell, kurs- eller studieavgifter, reiseutgifter og eksamensavgifter. </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Søknadsfrist 1. april og 1. oktober</a:t>
            </a:r>
            <a:endParaRPr lang="nb-NO" sz="1400">
              <a:cs typeface="Arial"/>
            </a:endParaRPr>
          </a:p>
          <a:p>
            <a:pPr marL="257175" lvl="1" indent="-257175">
              <a:spcBef>
                <a:spcPts val="900"/>
              </a:spcBef>
              <a:buClr>
                <a:schemeClr val="tx2"/>
              </a:buClr>
              <a:buFont typeface="Arial" panose="020B0604020202020204" pitchFamily="34" charset="0"/>
              <a:buChar char="•"/>
            </a:pPr>
            <a:r>
              <a:rPr lang="nb-NO" sz="1400"/>
              <a:t>Sjekk </a:t>
            </a:r>
            <a:r>
              <a:rPr lang="nb-NO" sz="1400">
                <a:hlinkClick r:id="rId3"/>
              </a:rPr>
              <a:t>Parat kompetanse </a:t>
            </a:r>
            <a:r>
              <a:rPr lang="nb-NO" sz="1400"/>
              <a:t> for mer informasjon</a:t>
            </a:r>
            <a:endParaRPr lang="nb-NO" sz="1400">
              <a:cs typeface="Arial"/>
            </a:endParaRPr>
          </a:p>
          <a:p>
            <a:pPr marL="0" indent="0">
              <a:buNone/>
            </a:pPr>
            <a:endParaRPr lang="nb-NO"/>
          </a:p>
        </p:txBody>
      </p:sp>
    </p:spTree>
    <p:extLst>
      <p:ext uri="{BB962C8B-B14F-4D97-AF65-F5344CB8AC3E}">
        <p14:creationId xmlns:p14="http://schemas.microsoft.com/office/powerpoint/2010/main" val="75887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4554-50F9-6AAC-AE74-5411DBA79CC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40A072C-B7E2-206D-5C01-A8A074E41B18}"/>
              </a:ext>
            </a:extLst>
          </p:cNvPr>
          <p:cNvSpPr>
            <a:spLocks noGrp="1"/>
          </p:cNvSpPr>
          <p:nvPr>
            <p:ph type="title"/>
          </p:nvPr>
        </p:nvSpPr>
        <p:spPr>
          <a:xfrm>
            <a:off x="792000" y="242807"/>
            <a:ext cx="7560000" cy="604434"/>
          </a:xfrm>
        </p:spPr>
        <p:txBody>
          <a:bodyPr>
            <a:normAutofit/>
          </a:bodyPr>
          <a:lstStyle/>
          <a:p>
            <a:pPr algn="l"/>
            <a:r>
              <a:rPr lang="nb-NO" sz="3000"/>
              <a:t>Compendia stat og personal</a:t>
            </a:r>
          </a:p>
        </p:txBody>
      </p:sp>
      <p:sp>
        <p:nvSpPr>
          <p:cNvPr id="3" name="Plassholder for innhold 2">
            <a:extLst>
              <a:ext uri="{FF2B5EF4-FFF2-40B4-BE49-F238E27FC236}">
                <a16:creationId xmlns:a16="http://schemas.microsoft.com/office/drawing/2014/main" id="{46972906-A9AE-8E93-2A2D-D921C9B2129D}"/>
              </a:ext>
            </a:extLst>
          </p:cNvPr>
          <p:cNvSpPr>
            <a:spLocks noGrp="1"/>
          </p:cNvSpPr>
          <p:nvPr>
            <p:ph idx="1"/>
          </p:nvPr>
        </p:nvSpPr>
        <p:spPr>
          <a:xfrm>
            <a:off x="792000" y="1126395"/>
            <a:ext cx="4732500" cy="3468228"/>
          </a:xfrm>
        </p:spPr>
        <p:txBody>
          <a:bodyPr vert="horz" lIns="68580" tIns="34290" rIns="68580" bIns="34290" rtlCol="0" anchor="t">
            <a:normAutofit/>
          </a:bodyPr>
          <a:lstStyle/>
          <a:p>
            <a:pPr>
              <a:buClr>
                <a:schemeClr val="tx2"/>
              </a:buClr>
            </a:pPr>
            <a:r>
              <a:rPr lang="nb-NO" sz="2000"/>
              <a:t>En arbeidsrettslig kunnskapsdatabase</a:t>
            </a:r>
          </a:p>
          <a:p>
            <a:pPr>
              <a:buClr>
                <a:schemeClr val="tx2"/>
              </a:buClr>
            </a:pPr>
            <a:r>
              <a:rPr lang="nb-NO" sz="2000"/>
              <a:t>En raskt og enkel vei til de riktige svarene og til enhver tid oppdatert informasjon</a:t>
            </a:r>
          </a:p>
          <a:p>
            <a:pPr>
              <a:buClr>
                <a:schemeClr val="tx2"/>
              </a:buClr>
            </a:pPr>
            <a:r>
              <a:rPr lang="nb-NO" sz="2000"/>
              <a:t>Rundt 70 lover med forskrifter Artikkelsamling om arbeidsrettslige temaer</a:t>
            </a:r>
          </a:p>
          <a:p>
            <a:pPr>
              <a:buClr>
                <a:schemeClr val="tx2"/>
              </a:buClr>
            </a:pPr>
            <a:r>
              <a:rPr lang="nb-NO" sz="2000"/>
              <a:t> Logg inn på "Min side" på </a:t>
            </a:r>
            <a:r>
              <a:rPr lang="nb-NO" sz="2000">
                <a:hlinkClick r:id="rId3"/>
              </a:rPr>
              <a:t>parat.com</a:t>
            </a:r>
            <a:endParaRPr lang="nb-NO" sz="2000"/>
          </a:p>
          <a:p>
            <a:pPr marL="0" indent="0">
              <a:buClr>
                <a:schemeClr val="tx2"/>
              </a:buClr>
              <a:buNone/>
            </a:pPr>
            <a:endParaRPr lang="nb-NO" sz="2000"/>
          </a:p>
          <a:p>
            <a:pPr marL="0" indent="0">
              <a:buNone/>
            </a:pPr>
            <a:endParaRPr lang="nb-NO"/>
          </a:p>
        </p:txBody>
      </p:sp>
      <p:pic>
        <p:nvPicPr>
          <p:cNvPr id="4" name="Bilde 3">
            <a:extLst>
              <a:ext uri="{FF2B5EF4-FFF2-40B4-BE49-F238E27FC236}">
                <a16:creationId xmlns:a16="http://schemas.microsoft.com/office/drawing/2014/main" id="{6FDDBF0D-EA1F-48DF-0D23-43D067A69AC2}"/>
              </a:ext>
            </a:extLst>
          </p:cNvPr>
          <p:cNvPicPr>
            <a:picLocks noChangeAspect="1"/>
          </p:cNvPicPr>
          <p:nvPr/>
        </p:nvPicPr>
        <p:blipFill>
          <a:blip r:embed="rId4"/>
          <a:stretch>
            <a:fillRect/>
          </a:stretch>
        </p:blipFill>
        <p:spPr>
          <a:xfrm>
            <a:off x="5384717" y="2285993"/>
            <a:ext cx="3367334" cy="2109391"/>
          </a:xfrm>
          <a:prstGeom prst="rect">
            <a:avLst/>
          </a:prstGeom>
        </p:spPr>
      </p:pic>
    </p:spTree>
    <p:extLst>
      <p:ext uri="{BB962C8B-B14F-4D97-AF65-F5344CB8AC3E}">
        <p14:creationId xmlns:p14="http://schemas.microsoft.com/office/powerpoint/2010/main" val="105202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E7D5-4C36-9ECD-FE5F-57A4A906913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2CA3B45-3972-A492-9328-AA6569974487}"/>
              </a:ext>
            </a:extLst>
          </p:cNvPr>
          <p:cNvSpPr>
            <a:spLocks noGrp="1"/>
          </p:cNvSpPr>
          <p:nvPr>
            <p:ph type="title"/>
          </p:nvPr>
        </p:nvSpPr>
        <p:spPr>
          <a:xfrm>
            <a:off x="792000" y="242807"/>
            <a:ext cx="7560000" cy="604434"/>
          </a:xfrm>
        </p:spPr>
        <p:txBody>
          <a:bodyPr>
            <a:normAutofit/>
          </a:bodyPr>
          <a:lstStyle/>
          <a:p>
            <a:pPr algn="l"/>
            <a:r>
              <a:rPr lang="nb-NO" sz="3000"/>
              <a:t>Parat kompetanse</a:t>
            </a:r>
          </a:p>
        </p:txBody>
      </p:sp>
      <p:sp>
        <p:nvSpPr>
          <p:cNvPr id="3" name="Plassholder for innhold 2">
            <a:extLst>
              <a:ext uri="{FF2B5EF4-FFF2-40B4-BE49-F238E27FC236}">
                <a16:creationId xmlns:a16="http://schemas.microsoft.com/office/drawing/2014/main" id="{792CEFBB-E91D-E188-F1A6-D6B89C3BBF1C}"/>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Parats eget opplæringsprogram for tillitsvalgte</a:t>
            </a:r>
          </a:p>
          <a:p>
            <a:pPr marL="657225" lvl="2" indent="-257175">
              <a:lnSpc>
                <a:spcPct val="90000"/>
              </a:lnSpc>
              <a:spcBef>
                <a:spcPts val="900"/>
              </a:spcBef>
              <a:buClr>
                <a:schemeClr val="tx2"/>
              </a:buClr>
              <a:buFont typeface="Arial" panose="020B0604020202020204" pitchFamily="34" charset="0"/>
              <a:buChar char="•"/>
            </a:pPr>
            <a:r>
              <a:rPr lang="nb-NO" sz="1100"/>
              <a:t>Grunnopplæring i lov- og avtaleverk</a:t>
            </a:r>
          </a:p>
          <a:p>
            <a:pPr marL="657225" lvl="2" indent="-257175">
              <a:lnSpc>
                <a:spcPct val="90000"/>
              </a:lnSpc>
              <a:spcBef>
                <a:spcPts val="900"/>
              </a:spcBef>
              <a:buClr>
                <a:schemeClr val="tx2"/>
              </a:buClr>
              <a:buFont typeface="Arial" panose="020B0604020202020204" pitchFamily="34" charset="0"/>
              <a:buChar char="•"/>
            </a:pPr>
            <a:r>
              <a:rPr lang="nb-NO" sz="1100"/>
              <a:t>Fordypningskurs i ulike relevante temaer</a:t>
            </a:r>
          </a:p>
          <a:p>
            <a:pPr marL="657225" lvl="2" indent="-257175">
              <a:lnSpc>
                <a:spcPct val="90000"/>
              </a:lnSpc>
              <a:spcBef>
                <a:spcPts val="900"/>
              </a:spcBef>
              <a:buClr>
                <a:schemeClr val="tx2"/>
              </a:buClr>
              <a:buFont typeface="Arial" panose="020B0604020202020204" pitchFamily="34" charset="0"/>
              <a:buChar char="•"/>
            </a:pPr>
            <a:r>
              <a:rPr lang="nb-NO" sz="1100"/>
              <a:t>Års-studium fordelt over 5 deltidsstudier</a:t>
            </a:r>
          </a:p>
          <a:p>
            <a:pPr marL="657225" lvl="2" indent="-257175">
              <a:lnSpc>
                <a:spcPct val="90000"/>
              </a:lnSpc>
              <a:spcBef>
                <a:spcPts val="900"/>
              </a:spcBef>
              <a:buClr>
                <a:schemeClr val="tx2"/>
              </a:buClr>
              <a:buFont typeface="Arial" panose="020B0604020202020204" pitchFamily="34" charset="0"/>
              <a:buChar char="•"/>
            </a:pPr>
            <a:r>
              <a:rPr lang="nb-NO" sz="1100"/>
              <a:t>Temadager og konferanser</a:t>
            </a:r>
            <a:endParaRPr lang="nb-NO" sz="1500"/>
          </a:p>
          <a:p>
            <a:pPr marL="257175" lvl="1" indent="-257175">
              <a:lnSpc>
                <a:spcPct val="90000"/>
              </a:lnSpc>
              <a:spcBef>
                <a:spcPts val="900"/>
              </a:spcBef>
              <a:buClr>
                <a:schemeClr val="tx2"/>
              </a:buClr>
              <a:buFont typeface="Arial" panose="020B0604020202020204" pitchFamily="34" charset="0"/>
              <a:buChar char="•"/>
            </a:pPr>
            <a:r>
              <a:rPr lang="nb-NO" sz="1500"/>
              <a:t>For medlemmer</a:t>
            </a:r>
          </a:p>
          <a:p>
            <a:pPr marL="657225" lvl="2" indent="-257175">
              <a:lnSpc>
                <a:spcPct val="90000"/>
              </a:lnSpc>
              <a:spcBef>
                <a:spcPts val="900"/>
              </a:spcBef>
              <a:buClr>
                <a:schemeClr val="tx2"/>
              </a:buClr>
              <a:buFont typeface="Arial" panose="020B0604020202020204" pitchFamily="34" charset="0"/>
              <a:buChar char="•"/>
            </a:pPr>
            <a:r>
              <a:rPr lang="nb-NO" sz="1100"/>
              <a:t>Temadager</a:t>
            </a:r>
          </a:p>
          <a:p>
            <a:pPr marL="657225" lvl="2" indent="-257175">
              <a:lnSpc>
                <a:spcPct val="90000"/>
              </a:lnSpc>
              <a:spcBef>
                <a:spcPts val="900"/>
              </a:spcBef>
              <a:buClr>
                <a:schemeClr val="tx2"/>
              </a:buClr>
              <a:buFont typeface="Arial" panose="020B0604020202020204" pitchFamily="34" charset="0"/>
              <a:buChar char="•"/>
            </a:pPr>
            <a:r>
              <a:rPr lang="nb-NO" sz="1100" err="1"/>
              <a:t>Webinarer</a:t>
            </a:r>
            <a:endParaRPr lang="nb-NO" sz="1100"/>
          </a:p>
          <a:p>
            <a:pPr marL="657225" lvl="2" indent="-257175">
              <a:lnSpc>
                <a:spcPct val="90000"/>
              </a:lnSpc>
              <a:spcBef>
                <a:spcPts val="900"/>
              </a:spcBef>
              <a:buClr>
                <a:schemeClr val="tx2"/>
              </a:buClr>
              <a:buFont typeface="Arial" panose="020B0604020202020204" pitchFamily="34" charset="0"/>
              <a:buChar char="•"/>
            </a:pPr>
            <a:r>
              <a:rPr lang="nb-NO" sz="1100"/>
              <a:t>Gratiskurs</a:t>
            </a:r>
          </a:p>
          <a:p>
            <a:pPr marL="657225" lvl="2" indent="-257175">
              <a:lnSpc>
                <a:spcPct val="90000"/>
              </a:lnSpc>
              <a:spcBef>
                <a:spcPts val="900"/>
              </a:spcBef>
              <a:buClr>
                <a:schemeClr val="tx2"/>
              </a:buClr>
              <a:buFont typeface="Arial" panose="020B0604020202020204" pitchFamily="34" charset="0"/>
              <a:buChar char="•"/>
            </a:pPr>
            <a:r>
              <a:rPr lang="nb-NO" sz="1100"/>
              <a:t>Lokale medlemsaktiviteter</a:t>
            </a:r>
            <a:br>
              <a:rPr lang="nb-NO" sz="1100"/>
            </a:br>
            <a:endParaRPr lang="nb-NO" sz="1100"/>
          </a:p>
          <a:p>
            <a:pPr marL="257175" lvl="1" indent="-257175">
              <a:lnSpc>
                <a:spcPct val="90000"/>
              </a:lnSpc>
              <a:spcBef>
                <a:spcPts val="900"/>
              </a:spcBef>
              <a:buClr>
                <a:schemeClr val="tx2"/>
              </a:buClr>
              <a:buFont typeface="Arial" panose="020B0604020202020204" pitchFamily="34" charset="0"/>
              <a:buChar char="•"/>
            </a:pPr>
            <a:r>
              <a:rPr lang="nb-NO" sz="1500"/>
              <a:t>Sjekk ut </a:t>
            </a:r>
            <a:r>
              <a:rPr lang="nb-NO" sz="1500">
                <a:hlinkClick r:id="rId3"/>
              </a:rPr>
              <a:t>Parat kompetanse </a:t>
            </a:r>
            <a:endParaRPr lang="nb-NO" sz="1500"/>
          </a:p>
          <a:p>
            <a:pPr marL="257175" lvl="1" indent="-257175">
              <a:lnSpc>
                <a:spcPct val="90000"/>
              </a:lnSpc>
              <a:spcBef>
                <a:spcPts val="900"/>
              </a:spcBef>
              <a:buClr>
                <a:schemeClr val="tx2"/>
              </a:buClr>
              <a:buFont typeface="Arial" panose="020B0604020202020204" pitchFamily="34" charset="0"/>
              <a:buChar char="•"/>
            </a:pPr>
            <a:endParaRPr lang="nb-NO"/>
          </a:p>
        </p:txBody>
      </p:sp>
    </p:spTree>
    <p:extLst>
      <p:ext uri="{BB962C8B-B14F-4D97-AF65-F5344CB8AC3E}">
        <p14:creationId xmlns:p14="http://schemas.microsoft.com/office/powerpoint/2010/main" val="167142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2000" y="242807"/>
            <a:ext cx="7560000" cy="604434"/>
          </a:xfrm>
        </p:spPr>
        <p:txBody>
          <a:bodyPr>
            <a:normAutofit/>
          </a:bodyPr>
          <a:lstStyle/>
          <a:p>
            <a:pPr algn="l"/>
            <a:r>
              <a:rPr lang="nb-NO" sz="3000"/>
              <a:t>Parat – kort oppsummert</a:t>
            </a:r>
          </a:p>
        </p:txBody>
      </p:sp>
      <p:sp>
        <p:nvSpPr>
          <p:cNvPr id="3" name="Plassholder for innhold 2"/>
          <p:cNvSpPr>
            <a:spLocks noGrp="1"/>
          </p:cNvSpPr>
          <p:nvPr>
            <p:ph idx="1"/>
          </p:nvPr>
        </p:nvSpPr>
        <p:spPr>
          <a:xfrm>
            <a:off x="792000" y="1126395"/>
            <a:ext cx="7448862"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Mer enn 44 000 medlemmer i alle deler av arbeidslivet</a:t>
            </a:r>
          </a:p>
          <a:p>
            <a:pPr marL="257175" lvl="1" indent="-257175">
              <a:lnSpc>
                <a:spcPct val="90000"/>
              </a:lnSpc>
              <a:spcBef>
                <a:spcPts val="900"/>
              </a:spcBef>
              <a:buClr>
                <a:schemeClr val="tx2"/>
              </a:buClr>
              <a:buFont typeface="Arial" panose="020B0604020202020204" pitchFamily="34" charset="0"/>
              <a:buChar char="•"/>
            </a:pPr>
            <a:r>
              <a:rPr lang="nb-NO" sz="1500"/>
              <a:t>Medlemmer i privat sektor, stat, kommune, spekter og kirken og anleggsbransjen</a:t>
            </a:r>
            <a:endParaRPr lang="nb-NO" sz="1500">
              <a:cs typeface="Arial"/>
            </a:endParaRPr>
          </a:p>
          <a:p>
            <a:pPr marL="257175" lvl="1" indent="-257175">
              <a:lnSpc>
                <a:spcPct val="90000"/>
              </a:lnSpc>
              <a:spcBef>
                <a:spcPts val="900"/>
              </a:spcBef>
              <a:buClr>
                <a:schemeClr val="tx2"/>
              </a:buClr>
              <a:buFont typeface="Arial" panose="020B0604020202020204" pitchFamily="34" charset="0"/>
              <a:buChar char="•"/>
            </a:pPr>
            <a:r>
              <a:rPr lang="nb-NO" sz="1500"/>
              <a:t>75 ansatte på hovedkontor i Oslo og </a:t>
            </a:r>
            <a:r>
              <a:rPr lang="nb-NO" sz="1500" err="1"/>
              <a:t>regionkontorer</a:t>
            </a:r>
            <a:r>
              <a:rPr lang="nb-NO" sz="1500"/>
              <a:t> i Tønsberg, Kristiansand, Bergen, Trondheim og Tromsø</a:t>
            </a:r>
          </a:p>
          <a:p>
            <a:pPr marL="257175" lvl="1" indent="-257175">
              <a:lnSpc>
                <a:spcPct val="90000"/>
              </a:lnSpc>
              <a:spcBef>
                <a:spcPts val="900"/>
              </a:spcBef>
              <a:buClr>
                <a:schemeClr val="tx2"/>
              </a:buClr>
              <a:buFont typeface="Arial" panose="020B0604020202020204" pitchFamily="34" charset="0"/>
              <a:buChar char="•"/>
            </a:pPr>
            <a:r>
              <a:rPr lang="nb-NO" sz="1500"/>
              <a:t>Om lag 70 landsdekkende tariffavtaler</a:t>
            </a:r>
          </a:p>
          <a:p>
            <a:pPr marL="257175" lvl="1" indent="-257175">
              <a:lnSpc>
                <a:spcPct val="90000"/>
              </a:lnSpc>
              <a:spcBef>
                <a:spcPts val="900"/>
              </a:spcBef>
              <a:buClr>
                <a:schemeClr val="tx2"/>
              </a:buClr>
              <a:buFont typeface="Arial" panose="020B0604020202020204" pitchFamily="34" charset="0"/>
              <a:buChar char="•"/>
            </a:pPr>
            <a:r>
              <a:rPr lang="nb-NO" sz="1500"/>
              <a:t>2500 tillitsvalgte</a:t>
            </a:r>
          </a:p>
          <a:p>
            <a:pPr marL="0" indent="0">
              <a:lnSpc>
                <a:spcPct val="90000"/>
              </a:lnSpc>
              <a:buNone/>
            </a:pPr>
            <a:endParaRPr lang="nb-NO"/>
          </a:p>
          <a:p>
            <a:endParaRPr lang="nb-NO"/>
          </a:p>
        </p:txBody>
      </p:sp>
      <p:pic>
        <p:nvPicPr>
          <p:cNvPr id="11" name="Bilde 10">
            <a:extLst>
              <a:ext uri="{FF2B5EF4-FFF2-40B4-BE49-F238E27FC236}">
                <a16:creationId xmlns:a16="http://schemas.microsoft.com/office/drawing/2014/main" id="{D3FDFC8A-0621-48A2-8CA5-B0E14F881F7E}"/>
              </a:ext>
            </a:extLst>
          </p:cNvPr>
          <p:cNvPicPr>
            <a:picLocks noChangeAspect="1"/>
          </p:cNvPicPr>
          <p:nvPr/>
        </p:nvPicPr>
        <p:blipFill>
          <a:blip r:embed="rId3"/>
          <a:stretch>
            <a:fillRect/>
          </a:stretch>
        </p:blipFill>
        <p:spPr>
          <a:xfrm>
            <a:off x="5786226" y="2674808"/>
            <a:ext cx="3223486" cy="1919815"/>
          </a:xfrm>
          <a:prstGeom prst="rect">
            <a:avLst/>
          </a:prstGeom>
        </p:spPr>
      </p:pic>
    </p:spTree>
    <p:extLst>
      <p:ext uri="{BB962C8B-B14F-4D97-AF65-F5344CB8AC3E}">
        <p14:creationId xmlns:p14="http://schemas.microsoft.com/office/powerpoint/2010/main" val="238434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3B6E4-A5C8-8A5A-522B-814789F415C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C0B763F-EEB4-B72A-55DB-ECFBDA8F62C8}"/>
              </a:ext>
            </a:extLst>
          </p:cNvPr>
          <p:cNvSpPr>
            <a:spLocks noGrp="1"/>
          </p:cNvSpPr>
          <p:nvPr>
            <p:ph type="title"/>
          </p:nvPr>
        </p:nvSpPr>
        <p:spPr>
          <a:xfrm>
            <a:off x="792000" y="242807"/>
            <a:ext cx="7560000" cy="604434"/>
          </a:xfrm>
        </p:spPr>
        <p:txBody>
          <a:bodyPr>
            <a:normAutofit/>
          </a:bodyPr>
          <a:lstStyle/>
          <a:p>
            <a:pPr algn="l"/>
            <a:r>
              <a:rPr lang="nb-NO" sz="3000"/>
              <a:t>Opplæring for tillitsvalgte</a:t>
            </a:r>
          </a:p>
        </p:txBody>
      </p:sp>
      <p:pic>
        <p:nvPicPr>
          <p:cNvPr id="7" name="Bilde 6">
            <a:extLst>
              <a:ext uri="{FF2B5EF4-FFF2-40B4-BE49-F238E27FC236}">
                <a16:creationId xmlns:a16="http://schemas.microsoft.com/office/drawing/2014/main" id="{3AF313D8-94AD-712D-177B-6CD331DE2556}"/>
              </a:ext>
            </a:extLst>
          </p:cNvPr>
          <p:cNvPicPr>
            <a:picLocks noChangeAspect="1"/>
          </p:cNvPicPr>
          <p:nvPr/>
        </p:nvPicPr>
        <p:blipFill>
          <a:blip r:embed="rId3"/>
          <a:stretch>
            <a:fillRect/>
          </a:stretch>
        </p:blipFill>
        <p:spPr>
          <a:xfrm>
            <a:off x="1776022" y="847241"/>
            <a:ext cx="5591955" cy="3658111"/>
          </a:xfrm>
          <a:prstGeom prst="rect">
            <a:avLst/>
          </a:prstGeom>
        </p:spPr>
      </p:pic>
    </p:spTree>
    <p:extLst>
      <p:ext uri="{BB962C8B-B14F-4D97-AF65-F5344CB8AC3E}">
        <p14:creationId xmlns:p14="http://schemas.microsoft.com/office/powerpoint/2010/main" val="361674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21B35-F6BE-7EB7-6C3A-1574F6A677B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24CDFAA-59F9-AE49-38EE-D6A923FFF8D5}"/>
              </a:ext>
            </a:extLst>
          </p:cNvPr>
          <p:cNvSpPr>
            <a:spLocks noGrp="1"/>
          </p:cNvSpPr>
          <p:nvPr>
            <p:ph type="title"/>
          </p:nvPr>
        </p:nvSpPr>
        <p:spPr>
          <a:xfrm>
            <a:off x="792000" y="242807"/>
            <a:ext cx="7560000" cy="604434"/>
          </a:xfrm>
        </p:spPr>
        <p:txBody>
          <a:bodyPr>
            <a:normAutofit/>
          </a:bodyPr>
          <a:lstStyle/>
          <a:p>
            <a:pPr algn="l"/>
            <a:r>
              <a:rPr lang="nb-NO" sz="3000"/>
              <a:t>Paratbladet</a:t>
            </a:r>
          </a:p>
        </p:txBody>
      </p:sp>
      <p:sp>
        <p:nvSpPr>
          <p:cNvPr id="3" name="Plassholder for innhold 2">
            <a:extLst>
              <a:ext uri="{FF2B5EF4-FFF2-40B4-BE49-F238E27FC236}">
                <a16:creationId xmlns:a16="http://schemas.microsoft.com/office/drawing/2014/main" id="{CB346EB7-2AF9-DA6F-2FFF-C6198244F8B2}"/>
              </a:ext>
            </a:extLst>
          </p:cNvPr>
          <p:cNvSpPr>
            <a:spLocks noGrp="1"/>
          </p:cNvSpPr>
          <p:nvPr>
            <p:ph idx="1"/>
          </p:nvPr>
        </p:nvSpPr>
        <p:spPr>
          <a:xfrm>
            <a:off x="792000" y="1126395"/>
            <a:ext cx="5151600" cy="3468228"/>
          </a:xfrm>
        </p:spPr>
        <p:txBody>
          <a:bodyPr vert="horz" lIns="68580" tIns="34290" rIns="68580" bIns="34290" rtlCol="0" anchor="t">
            <a:normAutofit fontScale="92500"/>
          </a:bodyPr>
          <a:lstStyle/>
          <a:p>
            <a:pPr marL="257175" lvl="1" indent="-257175">
              <a:lnSpc>
                <a:spcPct val="110000"/>
              </a:lnSpc>
              <a:spcBef>
                <a:spcPts val="900"/>
              </a:spcBef>
              <a:buClr>
                <a:schemeClr val="tx2"/>
              </a:buClr>
              <a:buFont typeface="Arial" panose="020B0604020202020204" pitchFamily="34" charset="0"/>
              <a:buChar char="•"/>
            </a:pPr>
            <a:r>
              <a:rPr lang="nb-NO" sz="1500"/>
              <a:t>4 utgivelser i året – egne utgaver for farmasi, tannhelse, </a:t>
            </a:r>
            <a:br>
              <a:rPr lang="nb-NO" sz="1500">
                <a:cs typeface="Arial"/>
              </a:rPr>
            </a:br>
            <a:r>
              <a:rPr lang="nb-NO" sz="1500"/>
              <a:t>stat, luftfart, mat og meieri</a:t>
            </a:r>
            <a:endParaRPr lang="nb-NO"/>
          </a:p>
          <a:p>
            <a:pPr marL="257175" lvl="1" indent="-257175">
              <a:lnSpc>
                <a:spcPct val="110000"/>
              </a:lnSpc>
              <a:spcBef>
                <a:spcPts val="900"/>
              </a:spcBef>
              <a:buClr>
                <a:schemeClr val="tx2"/>
              </a:buClr>
              <a:buFont typeface="Arial" panose="020B0604020202020204" pitchFamily="34" charset="0"/>
              <a:buChar char="•"/>
            </a:pPr>
            <a:r>
              <a:rPr lang="nb-NO" sz="1500"/>
              <a:t>Holder deg oppdatert på temaer om arbeidslivet generelt</a:t>
            </a:r>
            <a:endParaRPr lang="nb-NO" sz="1500">
              <a:cs typeface="Arial"/>
            </a:endParaRPr>
          </a:p>
          <a:p>
            <a:pPr marL="257175" lvl="1" indent="-257175">
              <a:lnSpc>
                <a:spcPct val="110000"/>
              </a:lnSpc>
              <a:spcBef>
                <a:spcPts val="900"/>
              </a:spcBef>
              <a:buClr>
                <a:schemeClr val="tx2"/>
              </a:buClr>
              <a:buFont typeface="Arial" panose="020B0604020202020204" pitchFamily="34" charset="0"/>
              <a:buChar char="•"/>
            </a:pPr>
            <a:r>
              <a:rPr lang="nb-NO" sz="1500"/>
              <a:t>Informerer om hva som skjer i Parat</a:t>
            </a:r>
            <a:endParaRPr lang="nb-NO" sz="1500">
              <a:cs typeface="Arial"/>
            </a:endParaRPr>
          </a:p>
          <a:p>
            <a:pPr marL="257175" lvl="1" indent="-257175">
              <a:lnSpc>
                <a:spcPct val="110000"/>
              </a:lnSpc>
              <a:spcBef>
                <a:spcPts val="900"/>
              </a:spcBef>
              <a:buClr>
                <a:schemeClr val="tx2"/>
              </a:buClr>
              <a:buFont typeface="Arial" panose="020B0604020202020204" pitchFamily="34" charset="0"/>
              <a:buChar char="•"/>
            </a:pPr>
            <a:r>
              <a:rPr lang="nb-NO" sz="1500"/>
              <a:t>Informerer om hvilke politiske saker som Parat er engasjert i</a:t>
            </a:r>
            <a:endParaRPr lang="nb-NO" sz="1500">
              <a:cs typeface="Arial"/>
            </a:endParaRPr>
          </a:p>
          <a:p>
            <a:pPr marL="257175" lvl="1" indent="-257175">
              <a:lnSpc>
                <a:spcPct val="110000"/>
              </a:lnSpc>
              <a:spcBef>
                <a:spcPts val="900"/>
              </a:spcBef>
              <a:buClr>
                <a:schemeClr val="tx2"/>
              </a:buClr>
              <a:buFont typeface="Arial" panose="020B0604020202020204" pitchFamily="34" charset="0"/>
              <a:buChar char="•"/>
            </a:pPr>
            <a:r>
              <a:rPr lang="nb-NO" sz="1500"/>
              <a:t>Holder deg oppdatert på hva som skjer i Parat rundt om i landet</a:t>
            </a:r>
            <a:endParaRPr lang="nb-NO" sz="1500">
              <a:cs typeface="Arial"/>
            </a:endParaRPr>
          </a:p>
          <a:p>
            <a:pPr marL="0" lvl="1" indent="0">
              <a:lnSpc>
                <a:spcPct val="90000"/>
              </a:lnSpc>
              <a:spcBef>
                <a:spcPts val="900"/>
              </a:spcBef>
              <a:buClr>
                <a:schemeClr val="tx2"/>
              </a:buClr>
              <a:buNone/>
            </a:pPr>
            <a:endParaRPr lang="nb-NO" sz="1500"/>
          </a:p>
          <a:p>
            <a:pPr marL="0" indent="0">
              <a:buNone/>
            </a:pPr>
            <a:endParaRPr lang="nb-NO"/>
          </a:p>
          <a:p>
            <a:pPr marL="0" indent="0">
              <a:buNone/>
            </a:pPr>
            <a:r>
              <a:rPr lang="nb-NO" sz="1800" i="1">
                <a:solidFill>
                  <a:srgbClr val="DD4815"/>
                </a:solidFill>
                <a:latin typeface="Arial Nova Light" panose="020B0304020202020204" pitchFamily="34" charset="0"/>
              </a:rPr>
              <a:t>								</a:t>
            </a:r>
            <a:endParaRPr lang="nb-NO"/>
          </a:p>
        </p:txBody>
      </p:sp>
      <p:pic>
        <p:nvPicPr>
          <p:cNvPr id="4" name="Bilde 3">
            <a:extLst>
              <a:ext uri="{FF2B5EF4-FFF2-40B4-BE49-F238E27FC236}">
                <a16:creationId xmlns:a16="http://schemas.microsoft.com/office/drawing/2014/main" id="{B1DCE331-8529-68E1-8F9E-2488ABDF666D}"/>
              </a:ext>
            </a:extLst>
          </p:cNvPr>
          <p:cNvPicPr>
            <a:picLocks noChangeAspect="1"/>
          </p:cNvPicPr>
          <p:nvPr/>
        </p:nvPicPr>
        <p:blipFill rotWithShape="1">
          <a:blip r:embed="rId3"/>
          <a:srcRect b="697"/>
          <a:stretch/>
        </p:blipFill>
        <p:spPr>
          <a:xfrm>
            <a:off x="6270226" y="1002570"/>
            <a:ext cx="1879471" cy="3699012"/>
          </a:xfrm>
          <a:prstGeom prst="rect">
            <a:avLst/>
          </a:prstGeom>
        </p:spPr>
      </p:pic>
    </p:spTree>
    <p:extLst>
      <p:ext uri="{BB962C8B-B14F-4D97-AF65-F5344CB8AC3E}">
        <p14:creationId xmlns:p14="http://schemas.microsoft.com/office/powerpoint/2010/main" val="76164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AB84-4ED6-0888-08C9-0AFA7356807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ED20621-6B4E-A5E3-73AD-129F72BF6246}"/>
              </a:ext>
            </a:extLst>
          </p:cNvPr>
          <p:cNvSpPr>
            <a:spLocks noGrp="1"/>
          </p:cNvSpPr>
          <p:nvPr>
            <p:ph type="title"/>
          </p:nvPr>
        </p:nvSpPr>
        <p:spPr>
          <a:xfrm>
            <a:off x="792000" y="242807"/>
            <a:ext cx="7560000" cy="604434"/>
          </a:xfrm>
        </p:spPr>
        <p:txBody>
          <a:bodyPr>
            <a:normAutofit/>
          </a:bodyPr>
          <a:lstStyle/>
          <a:p>
            <a:pPr algn="l"/>
            <a:r>
              <a:rPr lang="nb-NO" sz="3000"/>
              <a:t>Gjensidige forsikring</a:t>
            </a:r>
          </a:p>
        </p:txBody>
      </p:sp>
      <p:sp>
        <p:nvSpPr>
          <p:cNvPr id="3" name="Plassholder for innhold 2">
            <a:extLst>
              <a:ext uri="{FF2B5EF4-FFF2-40B4-BE49-F238E27FC236}">
                <a16:creationId xmlns:a16="http://schemas.microsoft.com/office/drawing/2014/main" id="{D46AF3F5-9FC4-06DE-47B9-A968043424C5}"/>
              </a:ext>
            </a:extLst>
          </p:cNvPr>
          <p:cNvSpPr>
            <a:spLocks noGrp="1"/>
          </p:cNvSpPr>
          <p:nvPr>
            <p:ph idx="1"/>
          </p:nvPr>
        </p:nvSpPr>
        <p:spPr>
          <a:xfrm>
            <a:off x="792000" y="1126395"/>
            <a:ext cx="4265775" cy="3468228"/>
          </a:xfrm>
        </p:spPr>
        <p:txBody>
          <a:bodyPr vert="horz" lIns="68580" tIns="34290" rIns="68580" bIns="34290" rtlCol="0" anchor="t">
            <a:normAutofit lnSpcReduction="10000"/>
          </a:bodyPr>
          <a:lstStyle/>
          <a:p>
            <a:pPr marL="257175" lvl="1" indent="-257175">
              <a:spcBef>
                <a:spcPts val="900"/>
              </a:spcBef>
              <a:buClr>
                <a:schemeClr val="tx2"/>
              </a:buClr>
              <a:buFont typeface="Arial" panose="020B0604020202020204" pitchFamily="34" charset="0"/>
              <a:buChar char="•"/>
            </a:pPr>
            <a:r>
              <a:rPr lang="nb-NO" sz="1500"/>
              <a:t>Rabatt på forsikringer</a:t>
            </a:r>
            <a:endParaRPr lang="nb-NO"/>
          </a:p>
          <a:p>
            <a:pPr marL="257175" lvl="1" indent="-257175">
              <a:spcBef>
                <a:spcPts val="900"/>
              </a:spcBef>
              <a:buClr>
                <a:schemeClr val="tx2"/>
              </a:buClr>
              <a:buFont typeface="Arial" panose="020B0604020202020204" pitchFamily="34" charset="0"/>
              <a:buChar char="•"/>
            </a:pPr>
            <a:r>
              <a:rPr lang="nb-NO" sz="1500"/>
              <a:t>Nye medlemmer får 12 måneder innboforsikring med 50 % rabatt fra innmeldings-tidspunktet.</a:t>
            </a:r>
            <a:endParaRPr lang="nb-NO" sz="1500">
              <a:cs typeface="Arial"/>
            </a:endParaRPr>
          </a:p>
          <a:p>
            <a:pPr marL="257175" lvl="1" indent="-257175">
              <a:spcBef>
                <a:spcPts val="900"/>
              </a:spcBef>
              <a:buClr>
                <a:schemeClr val="tx2"/>
              </a:buClr>
              <a:buFont typeface="Arial" panose="020B0604020202020204" pitchFamily="34" charset="0"/>
              <a:buChar char="•"/>
            </a:pPr>
            <a:r>
              <a:rPr lang="nb-NO" sz="1500"/>
              <a:t>Frivillig tilbud.</a:t>
            </a:r>
            <a:br>
              <a:rPr lang="nb-NO" sz="1500"/>
            </a:br>
            <a:r>
              <a:rPr lang="nb-NO" sz="1500"/>
              <a:t>64 % av YS-medlemmene benytter Gjensidige forsikring</a:t>
            </a:r>
            <a:endParaRPr lang="nb-NO" sz="1500">
              <a:cs typeface="Arial"/>
            </a:endParaRPr>
          </a:p>
          <a:p>
            <a:pPr marL="257175" lvl="1" indent="-257175">
              <a:spcBef>
                <a:spcPts val="900"/>
              </a:spcBef>
              <a:buClr>
                <a:schemeClr val="tx2"/>
              </a:buClr>
              <a:buFont typeface="Arial" panose="020B0604020202020204" pitchFamily="34" charset="0"/>
              <a:buChar char="•"/>
            </a:pPr>
            <a:r>
              <a:rPr lang="nb-NO" sz="1500"/>
              <a:t>10 % rabatt på alle varer i Sikkerhetsbutikken</a:t>
            </a:r>
            <a:endParaRPr lang="nb-NO" sz="1500">
              <a:cs typeface="Arial"/>
            </a:endParaRPr>
          </a:p>
          <a:p>
            <a:pPr marL="257175" lvl="1" indent="-257175">
              <a:spcBef>
                <a:spcPts val="900"/>
              </a:spcBef>
              <a:buClr>
                <a:schemeClr val="tx2"/>
              </a:buClr>
              <a:buFont typeface="Arial" panose="020B0604020202020204" pitchFamily="34" charset="0"/>
              <a:buChar char="•"/>
            </a:pPr>
            <a:r>
              <a:rPr lang="nb-NO" sz="1500"/>
              <a:t>Les mer om tilbudene </a:t>
            </a:r>
            <a:r>
              <a:rPr lang="nb-NO" sz="1500">
                <a:hlinkClick r:id="rId3"/>
              </a:rPr>
              <a:t>her</a:t>
            </a:r>
            <a:endParaRPr lang="nb-NO" sz="1500">
              <a:cs typeface="Arial"/>
            </a:endParaRPr>
          </a:p>
          <a:p>
            <a:pPr marL="0" indent="0">
              <a:buNone/>
            </a:pPr>
            <a:endParaRPr lang="nb-NO"/>
          </a:p>
          <a:p>
            <a:pPr marL="0" indent="0">
              <a:buNone/>
            </a:pPr>
            <a:r>
              <a:rPr lang="nb-NO" sz="1800" i="1">
                <a:solidFill>
                  <a:srgbClr val="DD4815"/>
                </a:solidFill>
                <a:latin typeface="Arial Nova Light" panose="020B0304020202020204" pitchFamily="34" charset="0"/>
              </a:rPr>
              <a:t>				</a:t>
            </a:r>
            <a:endParaRPr lang="nb-NO"/>
          </a:p>
        </p:txBody>
      </p:sp>
      <p:pic>
        <p:nvPicPr>
          <p:cNvPr id="4" name="Bilde 3">
            <a:extLst>
              <a:ext uri="{FF2B5EF4-FFF2-40B4-BE49-F238E27FC236}">
                <a16:creationId xmlns:a16="http://schemas.microsoft.com/office/drawing/2014/main" id="{95D6FBB3-67E8-3900-C9F5-46D4C0B129C9}"/>
              </a:ext>
            </a:extLst>
          </p:cNvPr>
          <p:cNvPicPr>
            <a:picLocks noChangeAspect="1"/>
          </p:cNvPicPr>
          <p:nvPr/>
        </p:nvPicPr>
        <p:blipFill>
          <a:blip r:embed="rId4"/>
          <a:stretch>
            <a:fillRect/>
          </a:stretch>
        </p:blipFill>
        <p:spPr>
          <a:xfrm>
            <a:off x="5229225" y="1208346"/>
            <a:ext cx="3011440" cy="3204147"/>
          </a:xfrm>
          <a:prstGeom prst="rect">
            <a:avLst/>
          </a:prstGeom>
        </p:spPr>
      </p:pic>
    </p:spTree>
    <p:extLst>
      <p:ext uri="{BB962C8B-B14F-4D97-AF65-F5344CB8AC3E}">
        <p14:creationId xmlns:p14="http://schemas.microsoft.com/office/powerpoint/2010/main" val="363835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10538-84F9-79DF-024C-4C65015E269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477AFA6-8E60-EB49-DC7D-1D135725A8D3}"/>
              </a:ext>
            </a:extLst>
          </p:cNvPr>
          <p:cNvSpPr>
            <a:spLocks noGrp="1"/>
          </p:cNvSpPr>
          <p:nvPr>
            <p:ph type="title"/>
          </p:nvPr>
        </p:nvSpPr>
        <p:spPr>
          <a:xfrm>
            <a:off x="792000" y="242807"/>
            <a:ext cx="7560000" cy="604434"/>
          </a:xfrm>
        </p:spPr>
        <p:txBody>
          <a:bodyPr>
            <a:normAutofit/>
          </a:bodyPr>
          <a:lstStyle/>
          <a:p>
            <a:pPr algn="l"/>
            <a:r>
              <a:rPr lang="nb-NO" sz="3000"/>
              <a:t>Nordea</a:t>
            </a:r>
          </a:p>
        </p:txBody>
      </p:sp>
      <p:sp>
        <p:nvSpPr>
          <p:cNvPr id="3" name="Plassholder for innhold 2">
            <a:extLst>
              <a:ext uri="{FF2B5EF4-FFF2-40B4-BE49-F238E27FC236}">
                <a16:creationId xmlns:a16="http://schemas.microsoft.com/office/drawing/2014/main" id="{33566830-6BC2-5710-8605-151143FF0E58}"/>
              </a:ext>
            </a:extLst>
          </p:cNvPr>
          <p:cNvSpPr>
            <a:spLocks noGrp="1"/>
          </p:cNvSpPr>
          <p:nvPr>
            <p:ph idx="1"/>
          </p:nvPr>
        </p:nvSpPr>
        <p:spPr>
          <a:xfrm>
            <a:off x="792000" y="1126395"/>
            <a:ext cx="7560000" cy="997680"/>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Som medlem av Parat har du tilgang til et av Norges beste banktilbud gjennom Nordea.</a:t>
            </a:r>
          </a:p>
          <a:p>
            <a:pPr marL="257175" lvl="1" indent="-257175">
              <a:lnSpc>
                <a:spcPct val="90000"/>
              </a:lnSpc>
              <a:spcBef>
                <a:spcPts val="900"/>
              </a:spcBef>
              <a:buClr>
                <a:schemeClr val="tx2"/>
              </a:buClr>
              <a:buFont typeface="Arial" panose="020B0604020202020204" pitchFamily="34" charset="0"/>
              <a:buChar char="•"/>
            </a:pPr>
            <a:r>
              <a:rPr lang="nb-NO" sz="1500"/>
              <a:t>Les mer om tilbudene </a:t>
            </a:r>
            <a:r>
              <a:rPr lang="nb-NO" sz="1500">
                <a:hlinkClick r:id="rId3"/>
              </a:rPr>
              <a:t>her</a:t>
            </a:r>
            <a:endParaRPr lang="nb-NO" sz="1500"/>
          </a:p>
          <a:p>
            <a:pPr marL="257175" lvl="1" indent="-257175">
              <a:lnSpc>
                <a:spcPct val="90000"/>
              </a:lnSpc>
              <a:spcBef>
                <a:spcPts val="900"/>
              </a:spcBef>
              <a:buClr>
                <a:schemeClr val="tx2"/>
              </a:buClr>
              <a:buFont typeface="Arial" panose="020B0604020202020204" pitchFamily="34" charset="0"/>
              <a:buChar char="•"/>
            </a:pPr>
            <a:endParaRPr lang="nb-NO" sz="1500"/>
          </a:p>
          <a:p>
            <a:pPr marL="0" indent="0">
              <a:buNone/>
            </a:pPr>
            <a:endParaRPr lang="nb-NO"/>
          </a:p>
        </p:txBody>
      </p:sp>
      <p:pic>
        <p:nvPicPr>
          <p:cNvPr id="5" name="Bilde 4">
            <a:extLst>
              <a:ext uri="{FF2B5EF4-FFF2-40B4-BE49-F238E27FC236}">
                <a16:creationId xmlns:a16="http://schemas.microsoft.com/office/drawing/2014/main" id="{9E6687D0-8126-5A60-9DB2-B672A533AD5C}"/>
              </a:ext>
            </a:extLst>
          </p:cNvPr>
          <p:cNvPicPr>
            <a:picLocks noChangeAspect="1"/>
          </p:cNvPicPr>
          <p:nvPr/>
        </p:nvPicPr>
        <p:blipFill>
          <a:blip r:embed="rId4"/>
          <a:stretch>
            <a:fillRect/>
          </a:stretch>
        </p:blipFill>
        <p:spPr>
          <a:xfrm>
            <a:off x="979059" y="2124075"/>
            <a:ext cx="7185882" cy="2698496"/>
          </a:xfrm>
          <a:prstGeom prst="rect">
            <a:avLst/>
          </a:prstGeom>
        </p:spPr>
      </p:pic>
    </p:spTree>
    <p:extLst>
      <p:ext uri="{BB962C8B-B14F-4D97-AF65-F5344CB8AC3E}">
        <p14:creationId xmlns:p14="http://schemas.microsoft.com/office/powerpoint/2010/main" val="3876379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E65F-1498-E66C-2B46-2ECCEE48151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E6EC214-C131-B43E-E211-02153F4C06CB}"/>
              </a:ext>
            </a:extLst>
          </p:cNvPr>
          <p:cNvSpPr>
            <a:spLocks noGrp="1"/>
          </p:cNvSpPr>
          <p:nvPr>
            <p:ph type="title"/>
          </p:nvPr>
        </p:nvSpPr>
        <p:spPr>
          <a:xfrm>
            <a:off x="792000" y="242807"/>
            <a:ext cx="7560000" cy="604434"/>
          </a:xfrm>
        </p:spPr>
        <p:txBody>
          <a:bodyPr>
            <a:normAutofit/>
          </a:bodyPr>
          <a:lstStyle/>
          <a:p>
            <a:pPr algn="l"/>
            <a:r>
              <a:rPr lang="nb-NO" sz="3000"/>
              <a:t>YS Pensjon</a:t>
            </a:r>
          </a:p>
        </p:txBody>
      </p:sp>
      <p:sp>
        <p:nvSpPr>
          <p:cNvPr id="3" name="Plassholder for innhold 2">
            <a:extLst>
              <a:ext uri="{FF2B5EF4-FFF2-40B4-BE49-F238E27FC236}">
                <a16:creationId xmlns:a16="http://schemas.microsoft.com/office/drawing/2014/main" id="{4282C4FD-8107-DB41-899B-FB59972A5AFC}"/>
              </a:ext>
            </a:extLst>
          </p:cNvPr>
          <p:cNvSpPr>
            <a:spLocks noGrp="1"/>
          </p:cNvSpPr>
          <p:nvPr>
            <p:ph idx="1"/>
          </p:nvPr>
        </p:nvSpPr>
        <p:spPr>
          <a:xfrm>
            <a:off x="792000" y="1126395"/>
            <a:ext cx="7560000" cy="3468228"/>
          </a:xfrm>
        </p:spPr>
        <p:txBody>
          <a:bodyPr vert="horz" lIns="68580" tIns="34290" rIns="68580" bIns="34290" rtlCol="0" anchor="t">
            <a:normAutofit lnSpcReduction="10000"/>
          </a:bodyPr>
          <a:lstStyle/>
          <a:p>
            <a:pPr marL="257175" lvl="1" indent="-257175">
              <a:lnSpc>
                <a:spcPct val="110000"/>
              </a:lnSpc>
              <a:spcBef>
                <a:spcPts val="900"/>
              </a:spcBef>
              <a:buClr>
                <a:schemeClr val="tx2"/>
              </a:buClr>
              <a:buFont typeface="Arial" panose="020B0604020202020204" pitchFamily="34" charset="0"/>
              <a:buChar char="•"/>
            </a:pPr>
            <a:r>
              <a:rPr lang="nb-NO" sz="1500" dirty="0"/>
              <a:t>Nå velger du selv hvor innskuddspensjonen din samles. Egen pensjonskonto gjør av pensjonen fra nåværende og tidligere arbeidsgivere slås sammen. </a:t>
            </a:r>
            <a:endParaRPr lang="nb-NO" dirty="0"/>
          </a:p>
          <a:p>
            <a:pPr marL="257175" lvl="1" indent="-257175">
              <a:lnSpc>
                <a:spcPct val="110000"/>
              </a:lnSpc>
              <a:spcBef>
                <a:spcPts val="900"/>
              </a:spcBef>
              <a:buClr>
                <a:schemeClr val="tx2"/>
              </a:buClr>
              <a:buFont typeface="Arial" panose="020B0604020202020204" pitchFamily="34" charset="0"/>
              <a:buChar char="•"/>
            </a:pPr>
            <a:r>
              <a:rPr lang="nb-NO" sz="1500" dirty="0"/>
              <a:t>Spar penger ved å flytte den til </a:t>
            </a:r>
            <a:r>
              <a:rPr lang="nb-NO" sz="1500" dirty="0">
                <a:hlinkClick r:id="rId3"/>
              </a:rPr>
              <a:t>YS Pensjon</a:t>
            </a:r>
            <a:r>
              <a:rPr lang="nb-NO" sz="1500" dirty="0"/>
              <a:t> – alt på ett sted, i én konto</a:t>
            </a:r>
            <a:endParaRPr lang="nb-NO" sz="1500" dirty="0">
              <a:cs typeface="Arial"/>
            </a:endParaRPr>
          </a:p>
          <a:p>
            <a:pPr marL="657225" lvl="2" indent="-257175">
              <a:lnSpc>
                <a:spcPct val="90000"/>
              </a:lnSpc>
              <a:spcBef>
                <a:spcPts val="900"/>
              </a:spcBef>
              <a:buClr>
                <a:schemeClr val="tx2"/>
              </a:buClr>
              <a:buFont typeface="Arial" panose="020B0604020202020204" pitchFamily="34" charset="0"/>
              <a:buChar char="•"/>
            </a:pPr>
            <a:r>
              <a:rPr lang="nb-NO" sz="1100" dirty="0"/>
              <a:t>Lavere kostnader gir deg mer pensjon</a:t>
            </a:r>
          </a:p>
          <a:p>
            <a:pPr marL="657225" lvl="2" indent="-257175">
              <a:lnSpc>
                <a:spcPct val="90000"/>
              </a:lnSpc>
              <a:spcBef>
                <a:spcPts val="900"/>
              </a:spcBef>
              <a:buClr>
                <a:schemeClr val="tx2"/>
              </a:buClr>
              <a:buFont typeface="Arial" panose="020B0604020202020204" pitchFamily="34" charset="0"/>
              <a:buChar char="•"/>
            </a:pPr>
            <a:r>
              <a:rPr lang="nb-NO" sz="1100" dirty="0"/>
              <a:t>Du får tilgang til mobilløsningen </a:t>
            </a:r>
            <a:r>
              <a:rPr lang="nb-NO" sz="1100" dirty="0">
                <a:hlinkClick r:id="rId4"/>
              </a:rPr>
              <a:t>YS Boost </a:t>
            </a:r>
            <a:endParaRPr lang="nb-NO" sz="1100" dirty="0">
              <a:cs typeface="Arial"/>
            </a:endParaRPr>
          </a:p>
          <a:p>
            <a:pPr marL="657225" lvl="2" indent="-257175">
              <a:lnSpc>
                <a:spcPct val="90000"/>
              </a:lnSpc>
              <a:spcBef>
                <a:spcPts val="900"/>
              </a:spcBef>
              <a:buClr>
                <a:schemeClr val="tx2"/>
              </a:buClr>
              <a:buFont typeface="Arial" panose="020B0604020202020204" pitchFamily="34" charset="0"/>
              <a:buChar char="•"/>
            </a:pPr>
            <a:r>
              <a:rPr lang="nb-NO" sz="1100" dirty="0"/>
              <a:t>Bærekraftig sparing med god avkastning</a:t>
            </a:r>
          </a:p>
          <a:p>
            <a:pPr marL="657225" lvl="2" indent="-257175">
              <a:lnSpc>
                <a:spcPct val="90000"/>
              </a:lnSpc>
              <a:spcBef>
                <a:spcPts val="900"/>
              </a:spcBef>
              <a:buClr>
                <a:schemeClr val="tx2"/>
              </a:buClr>
              <a:buFont typeface="Arial" panose="020B0604020202020204" pitchFamily="34" charset="0"/>
              <a:buChar char="•"/>
            </a:pPr>
            <a:r>
              <a:rPr lang="nb-NO" sz="1100" dirty="0"/>
              <a:t>Du får trygg forvaltning hos Nordea</a:t>
            </a:r>
          </a:p>
          <a:p>
            <a:pPr marL="657225" lvl="2" indent="-257175">
              <a:lnSpc>
                <a:spcPct val="90000"/>
              </a:lnSpc>
              <a:spcBef>
                <a:spcPts val="900"/>
              </a:spcBef>
              <a:buClr>
                <a:schemeClr val="tx2"/>
              </a:buClr>
              <a:buFont typeface="Arial" panose="020B0604020202020204" pitchFamily="34" charset="0"/>
              <a:buChar char="•"/>
            </a:pPr>
            <a:r>
              <a:rPr lang="nb-NO" sz="1100" dirty="0"/>
              <a:t>Ingen administrasjonskostnader</a:t>
            </a:r>
          </a:p>
          <a:p>
            <a:pPr marL="257175" lvl="1" indent="-257175">
              <a:lnSpc>
                <a:spcPct val="90000"/>
              </a:lnSpc>
              <a:spcBef>
                <a:spcPts val="900"/>
              </a:spcBef>
              <a:buClr>
                <a:schemeClr val="tx2"/>
              </a:buClr>
              <a:buFont typeface="Arial" panose="020B0604020202020204" pitchFamily="34" charset="0"/>
              <a:buChar char="•"/>
            </a:pPr>
            <a:endParaRPr lang="nb-NO" dirty="0"/>
          </a:p>
          <a:p>
            <a:pPr marL="0" indent="0">
              <a:buNone/>
            </a:pPr>
            <a:endParaRPr lang="nb-NO" dirty="0"/>
          </a:p>
          <a:p>
            <a:pPr marL="0" indent="0">
              <a:buNone/>
            </a:pPr>
            <a:r>
              <a:rPr lang="nb-NO" sz="1800" i="1" dirty="0">
                <a:solidFill>
                  <a:srgbClr val="DD4815"/>
                </a:solidFill>
                <a:latin typeface="Arial Nova Light" panose="020B0304020202020204" pitchFamily="34" charset="0"/>
              </a:rPr>
              <a:t>								</a:t>
            </a:r>
            <a:endParaRPr lang="nb-NO" dirty="0"/>
          </a:p>
        </p:txBody>
      </p:sp>
      <p:pic>
        <p:nvPicPr>
          <p:cNvPr id="4" name="Picture 2">
            <a:extLst>
              <a:ext uri="{FF2B5EF4-FFF2-40B4-BE49-F238E27FC236}">
                <a16:creationId xmlns:a16="http://schemas.microsoft.com/office/drawing/2014/main" id="{92A8DBD6-A9BA-5DB3-7D08-04D2AF4D4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181" y="2158331"/>
            <a:ext cx="3886091" cy="176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5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B728-EB0D-B073-0113-661869A49100}"/>
            </a:ext>
          </a:extLst>
        </p:cNvPr>
        <p:cNvGrpSpPr/>
        <p:nvPr/>
      </p:nvGrpSpPr>
      <p:grpSpPr>
        <a:xfrm>
          <a:off x="0" y="0"/>
          <a:ext cx="0" cy="0"/>
          <a:chOff x="0" y="0"/>
          <a:chExt cx="0" cy="0"/>
        </a:xfrm>
      </p:grpSpPr>
      <p:pic>
        <p:nvPicPr>
          <p:cNvPr id="6" name="Bilde 5">
            <a:extLst>
              <a:ext uri="{FF2B5EF4-FFF2-40B4-BE49-F238E27FC236}">
                <a16:creationId xmlns:a16="http://schemas.microsoft.com/office/drawing/2014/main" id="{9E07A660-BC46-10F1-115D-1664D20AAD65}"/>
              </a:ext>
            </a:extLst>
          </p:cNvPr>
          <p:cNvPicPr>
            <a:picLocks noChangeAspect="1"/>
          </p:cNvPicPr>
          <p:nvPr/>
        </p:nvPicPr>
        <p:blipFill>
          <a:blip r:embed="rId3"/>
          <a:stretch>
            <a:fillRect/>
          </a:stretch>
        </p:blipFill>
        <p:spPr>
          <a:xfrm>
            <a:off x="1037808" y="161927"/>
            <a:ext cx="4165423" cy="4581523"/>
          </a:xfrm>
          <a:prstGeom prst="rect">
            <a:avLst/>
          </a:prstGeom>
        </p:spPr>
      </p:pic>
      <p:sp>
        <p:nvSpPr>
          <p:cNvPr id="9" name="TekstSylinder 8">
            <a:extLst>
              <a:ext uri="{FF2B5EF4-FFF2-40B4-BE49-F238E27FC236}">
                <a16:creationId xmlns:a16="http://schemas.microsoft.com/office/drawing/2014/main" id="{04DA8DE1-A042-7BB6-38B0-94D19ACB132C}"/>
              </a:ext>
            </a:extLst>
          </p:cNvPr>
          <p:cNvSpPr txBox="1"/>
          <p:nvPr/>
        </p:nvSpPr>
        <p:spPr>
          <a:xfrm>
            <a:off x="5715000" y="1771650"/>
            <a:ext cx="2391192" cy="1200329"/>
          </a:xfrm>
          <a:prstGeom prst="rect">
            <a:avLst/>
          </a:prstGeom>
          <a:noFill/>
        </p:spPr>
        <p:txBody>
          <a:bodyPr wrap="square" lIns="91440" tIns="45720" rIns="91440" bIns="45720" rtlCol="0" anchor="t">
            <a:spAutoFit/>
          </a:bodyPr>
          <a:lstStyle/>
          <a:p>
            <a:r>
              <a:rPr lang="nb-NO" i="1">
                <a:latin typeface="Arial Nova Light"/>
              </a:rPr>
              <a:t>Gode rabatter – penger spart! Sjekk ut </a:t>
            </a:r>
            <a:r>
              <a:rPr lang="nb-NO" i="1">
                <a:solidFill>
                  <a:srgbClr val="DD4815"/>
                </a:solidFill>
                <a:latin typeface="Arial Nova Light"/>
                <a:hlinkClick r:id="rId4">
                  <a:extLst>
                    <a:ext uri="{A12FA001-AC4F-418D-AE19-62706E023703}">
                      <ahyp:hlinkClr xmlns:ahyp="http://schemas.microsoft.com/office/drawing/2018/hyperlinkcolor" val="tx"/>
                    </a:ext>
                  </a:extLst>
                </a:hlinkClick>
              </a:rPr>
              <a:t>YS Fordel</a:t>
            </a:r>
            <a:endParaRPr lang="nb-NO" i="1">
              <a:solidFill>
                <a:srgbClr val="DD4815"/>
              </a:solidFill>
              <a:latin typeface="Arial Nova Light" panose="020B0304020202020204" pitchFamily="34" charset="0"/>
            </a:endParaRPr>
          </a:p>
          <a:p>
            <a:endParaRPr lang="nb-NO"/>
          </a:p>
        </p:txBody>
      </p:sp>
    </p:spTree>
    <p:extLst>
      <p:ext uri="{BB962C8B-B14F-4D97-AF65-F5344CB8AC3E}">
        <p14:creationId xmlns:p14="http://schemas.microsoft.com/office/powerpoint/2010/main" val="18834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9BFF4-69C0-7CC9-EDAF-0592AE68855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B73788F-CDF0-2593-0154-506BF5E680C9}"/>
              </a:ext>
            </a:extLst>
          </p:cNvPr>
          <p:cNvSpPr>
            <a:spLocks noGrp="1"/>
          </p:cNvSpPr>
          <p:nvPr>
            <p:ph type="title"/>
          </p:nvPr>
        </p:nvSpPr>
        <p:spPr>
          <a:xfrm>
            <a:off x="792000" y="242807"/>
            <a:ext cx="7560000" cy="604434"/>
          </a:xfrm>
        </p:spPr>
        <p:txBody>
          <a:bodyPr>
            <a:normAutofit/>
          </a:bodyPr>
          <a:lstStyle/>
          <a:p>
            <a:pPr algn="l"/>
            <a:r>
              <a:rPr lang="nb-NO" sz="3000"/>
              <a:t>Driftstilskudd til medlemsgruppene</a:t>
            </a:r>
          </a:p>
        </p:txBody>
      </p:sp>
      <p:sp>
        <p:nvSpPr>
          <p:cNvPr id="3" name="Plassholder for innhold 2">
            <a:extLst>
              <a:ext uri="{FF2B5EF4-FFF2-40B4-BE49-F238E27FC236}">
                <a16:creationId xmlns:a16="http://schemas.microsoft.com/office/drawing/2014/main" id="{E1873119-5599-C056-C354-35A2D931A288}"/>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spcBef>
                <a:spcPts val="900"/>
              </a:spcBef>
              <a:buClr>
                <a:schemeClr val="tx2"/>
              </a:buClr>
              <a:buFont typeface="Arial" panose="020B0604020202020204" pitchFamily="34" charset="0"/>
              <a:buChar char="•"/>
            </a:pPr>
            <a:r>
              <a:rPr lang="nb-NO" sz="1500" dirty="0"/>
              <a:t>Parat tildeler driftstilskudd til grupper som har minimum 5 medlemmer</a:t>
            </a:r>
            <a:endParaRPr lang="nb-NO" dirty="0"/>
          </a:p>
          <a:p>
            <a:pPr marL="257175" lvl="1" indent="-257175">
              <a:spcBef>
                <a:spcPts val="900"/>
              </a:spcBef>
              <a:buClr>
                <a:schemeClr val="tx2"/>
              </a:buClr>
              <a:buFont typeface="Arial" panose="020B0604020202020204" pitchFamily="34" charset="0"/>
              <a:buChar char="•"/>
            </a:pPr>
            <a:r>
              <a:rPr lang="nb-NO" sz="1500" dirty="0"/>
              <a:t>Driftstilskuddet tildeles etter enkel søknad</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Midlene skal brukes på lokale medlemsaktivitet for å skape samhold og fellesskap i gruppen</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Beløpet beregnes ut fra medlemstallet pr. 1. januar hvert år</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I 2026 er driftstilskuddet kr 382 pr. medlem pr. år (Både heltid og deltidsansatte) – gruppen administrerer midlene selv</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Søknadsfrist 1. mars med utbetaling i april</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Det er mulig å søke om ekstra midler til spesielle formål, f.eks. rekrutteringsaktiviteter</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Søknadsskjemaet finner du ved å logge inn på </a:t>
            </a:r>
            <a:r>
              <a:rPr lang="nb-NO" sz="1600" dirty="0">
                <a:hlinkClick r:id="rId3"/>
              </a:rPr>
              <a:t>Min side </a:t>
            </a:r>
            <a:endParaRPr lang="nb-NO" sz="1500" dirty="0">
              <a:cs typeface="Arial"/>
            </a:endParaRPr>
          </a:p>
          <a:p>
            <a:pPr marL="0" indent="0">
              <a:buNone/>
            </a:pPr>
            <a:endParaRPr lang="nb-NO" dirty="0"/>
          </a:p>
        </p:txBody>
      </p:sp>
    </p:spTree>
    <p:extLst>
      <p:ext uri="{BB962C8B-B14F-4D97-AF65-F5344CB8AC3E}">
        <p14:creationId xmlns:p14="http://schemas.microsoft.com/office/powerpoint/2010/main" val="398750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23251-FC3B-7494-B2AE-327619B3CC0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204716D-0657-391B-CC8D-118E77C56D75}"/>
              </a:ext>
            </a:extLst>
          </p:cNvPr>
          <p:cNvSpPr>
            <a:spLocks noGrp="1"/>
          </p:cNvSpPr>
          <p:nvPr>
            <p:ph type="title"/>
          </p:nvPr>
        </p:nvSpPr>
        <p:spPr>
          <a:xfrm>
            <a:off x="792000" y="242807"/>
            <a:ext cx="7560000" cy="604434"/>
          </a:xfrm>
        </p:spPr>
        <p:txBody>
          <a:bodyPr>
            <a:normAutofit/>
          </a:bodyPr>
          <a:lstStyle/>
          <a:p>
            <a:pPr algn="l"/>
            <a:r>
              <a:rPr lang="nb-NO" sz="3000"/>
              <a:t>Hva koster det å være medlem? </a:t>
            </a:r>
          </a:p>
        </p:txBody>
      </p:sp>
      <p:sp>
        <p:nvSpPr>
          <p:cNvPr id="3" name="Plassholder for innhold 2">
            <a:extLst>
              <a:ext uri="{FF2B5EF4-FFF2-40B4-BE49-F238E27FC236}">
                <a16:creationId xmlns:a16="http://schemas.microsoft.com/office/drawing/2014/main" id="{CA927900-964F-7B6C-4955-51F0EE5DC597}"/>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spcBef>
                <a:spcPts val="900"/>
              </a:spcBef>
              <a:buClr>
                <a:schemeClr val="tx2"/>
              </a:buClr>
              <a:buFont typeface="Arial" panose="020B0604020202020204" pitchFamily="34" charset="0"/>
              <a:buChar char="•"/>
            </a:pPr>
            <a:r>
              <a:rPr lang="nb-NO" sz="1500" dirty="0"/>
              <a:t>Fra 1. januar 2026 er kontingenten 1,2 % av brutto lønn og faste tillegg (ikke av overtid og variable tillegg), maksimalt kr 620 pr. måned </a:t>
            </a:r>
            <a:endParaRPr lang="nb-NO" dirty="0"/>
          </a:p>
          <a:p>
            <a:pPr marL="257175" lvl="1" indent="-257175">
              <a:spcBef>
                <a:spcPts val="900"/>
              </a:spcBef>
              <a:buClr>
                <a:schemeClr val="tx2"/>
              </a:buClr>
              <a:buFont typeface="Arial" panose="020B0604020202020204" pitchFamily="34" charset="0"/>
              <a:buChar char="•"/>
            </a:pPr>
            <a:r>
              <a:rPr lang="nb-NO" sz="1500" dirty="0"/>
              <a:t>Medlemmer av Parats underorganisasjoner betaler 1,4 % av brutto lønn og faste tillegg (ikke overtid og variable tillegg), maksimalt kr 689 pr. måned</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Pensjonister og ikke yrkesaktive medlemmer betaler kr 620 pr. år</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Lærlinger, elever i videregående og studenter betaler ikke kontingent</a:t>
            </a:r>
            <a:endParaRPr lang="nb-NO" sz="1500" dirty="0">
              <a:cs typeface="Arial"/>
            </a:endParaRPr>
          </a:p>
          <a:p>
            <a:pPr marL="0" indent="0">
              <a:buNone/>
            </a:pPr>
            <a:endParaRPr lang="nb-NO" dirty="0"/>
          </a:p>
        </p:txBody>
      </p:sp>
    </p:spTree>
    <p:extLst>
      <p:ext uri="{BB962C8B-B14F-4D97-AF65-F5344CB8AC3E}">
        <p14:creationId xmlns:p14="http://schemas.microsoft.com/office/powerpoint/2010/main" val="83980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CFE9-C709-B1D5-81AC-C0330F31624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7280305-6982-7FA1-3CD7-CDA412F5A7EC}"/>
              </a:ext>
            </a:extLst>
          </p:cNvPr>
          <p:cNvSpPr>
            <a:spLocks noGrp="1"/>
          </p:cNvSpPr>
          <p:nvPr>
            <p:ph type="title"/>
          </p:nvPr>
        </p:nvSpPr>
        <p:spPr>
          <a:xfrm>
            <a:off x="792000" y="242807"/>
            <a:ext cx="7560000" cy="604434"/>
          </a:xfrm>
        </p:spPr>
        <p:txBody>
          <a:bodyPr>
            <a:normAutofit/>
          </a:bodyPr>
          <a:lstStyle/>
          <a:p>
            <a:pPr algn="l"/>
            <a:r>
              <a:rPr lang="nb-NO" sz="3000" dirty="0"/>
              <a:t>Hva koster det egentlig (2026)?</a:t>
            </a:r>
          </a:p>
        </p:txBody>
      </p:sp>
      <p:sp>
        <p:nvSpPr>
          <p:cNvPr id="3" name="Plassholder for innhold 2">
            <a:extLst>
              <a:ext uri="{FF2B5EF4-FFF2-40B4-BE49-F238E27FC236}">
                <a16:creationId xmlns:a16="http://schemas.microsoft.com/office/drawing/2014/main" id="{6E791677-193F-38CB-6A1A-46908EB66D92}"/>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spcBef>
                <a:spcPts val="900"/>
              </a:spcBef>
              <a:buClr>
                <a:schemeClr val="tx2"/>
              </a:buClr>
              <a:buFont typeface="Arial" panose="020B0604020202020204" pitchFamily="34" charset="0"/>
              <a:buChar char="•"/>
            </a:pPr>
            <a:r>
              <a:rPr lang="nb-NO" sz="1500" dirty="0"/>
              <a:t>Maks kontingent for 2026 er kr 620,-</a:t>
            </a:r>
            <a:endParaRPr lang="nb-NO" dirty="0"/>
          </a:p>
          <a:p>
            <a:pPr marL="257175" lvl="1" indent="-257175">
              <a:spcBef>
                <a:spcPts val="900"/>
              </a:spcBef>
              <a:buClr>
                <a:schemeClr val="tx2"/>
              </a:buClr>
              <a:buFont typeface="Arial" panose="020B0604020202020204" pitchFamily="34" charset="0"/>
              <a:buChar char="•"/>
            </a:pPr>
            <a:r>
              <a:rPr lang="nb-NO" sz="1500" dirty="0"/>
              <a:t>Kontingenten du betaler er fradragsberettiget på selvangivelsen. Dette betyr at du for 2025 kan trekke fra opp til 8250,- på din selvangivelse. Har du betalt kontingent for en del av året, reduseres maksimumsbeløpet forholdsmessig. </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Hvis du betaler maksimal kontingent, dvs. kr 7440,- i året (kr 620,- x 12 måneder), kan hele beløpet trekkes fra på skatten. 28% av dette utgjør kr 2083,- pr år, eller kr 173,- pr måned</a:t>
            </a:r>
            <a:endParaRPr lang="nb-NO" sz="1500" dirty="0">
              <a:cs typeface="Arial"/>
            </a:endParaRPr>
          </a:p>
          <a:p>
            <a:pPr marL="257175" lvl="1" indent="-257175">
              <a:spcBef>
                <a:spcPts val="900"/>
              </a:spcBef>
              <a:buClr>
                <a:schemeClr val="tx2"/>
              </a:buClr>
              <a:buFont typeface="Arial" panose="020B0604020202020204" pitchFamily="34" charset="0"/>
              <a:buChar char="•"/>
            </a:pPr>
            <a:r>
              <a:rPr lang="nb-NO" sz="1500" dirty="0"/>
              <a:t>Medlemskapet koster egentlig kr 447,- pr. måned (kr 620 – kr 173 = kr 447)</a:t>
            </a:r>
            <a:endParaRPr lang="nb-NO" dirty="0">
              <a:cs typeface="Arial"/>
            </a:endParaRPr>
          </a:p>
          <a:p>
            <a:pPr marL="0" indent="0">
              <a:buNone/>
            </a:pPr>
            <a:endParaRPr lang="nb-NO" dirty="0"/>
          </a:p>
          <a:p>
            <a:pPr marL="0" indent="0">
              <a:buNone/>
            </a:pPr>
            <a:r>
              <a:rPr lang="nb-NO" sz="1800" i="1" dirty="0">
                <a:solidFill>
                  <a:srgbClr val="DD4815"/>
                </a:solidFill>
                <a:latin typeface="Arial Nova Light" panose="020B0304020202020204" pitchFamily="34" charset="0"/>
              </a:rPr>
              <a:t>								</a:t>
            </a:r>
          </a:p>
          <a:p>
            <a:pPr marL="0" indent="0">
              <a:buNone/>
            </a:pPr>
            <a:endParaRPr lang="nb-NO" dirty="0"/>
          </a:p>
        </p:txBody>
      </p:sp>
    </p:spTree>
    <p:extLst>
      <p:ext uri="{BB962C8B-B14F-4D97-AF65-F5344CB8AC3E}">
        <p14:creationId xmlns:p14="http://schemas.microsoft.com/office/powerpoint/2010/main" val="4242905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0FE8-2CED-3706-6BC7-D79FEEC6FC9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97621DE-F5BE-F884-6B59-9166D26842E3}"/>
              </a:ext>
            </a:extLst>
          </p:cNvPr>
          <p:cNvSpPr>
            <a:spLocks noGrp="1"/>
          </p:cNvSpPr>
          <p:nvPr>
            <p:ph type="title"/>
          </p:nvPr>
        </p:nvSpPr>
        <p:spPr>
          <a:xfrm>
            <a:off x="792000" y="242807"/>
            <a:ext cx="7560000" cy="604434"/>
          </a:xfrm>
        </p:spPr>
        <p:txBody>
          <a:bodyPr>
            <a:normAutofit/>
          </a:bodyPr>
          <a:lstStyle/>
          <a:p>
            <a:pPr algn="l"/>
            <a:r>
              <a:rPr lang="nb-NO" sz="3000"/>
              <a:t>Parat for deg!</a:t>
            </a:r>
          </a:p>
        </p:txBody>
      </p:sp>
      <p:sp>
        <p:nvSpPr>
          <p:cNvPr id="3" name="Plassholder for innhold 2">
            <a:extLst>
              <a:ext uri="{FF2B5EF4-FFF2-40B4-BE49-F238E27FC236}">
                <a16:creationId xmlns:a16="http://schemas.microsoft.com/office/drawing/2014/main" id="{3357E204-9F8E-F000-22A8-9AC02441E1BD}"/>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Partipolitisk uavhengig</a:t>
            </a:r>
          </a:p>
          <a:p>
            <a:pPr marL="257175" lvl="1" indent="-257175">
              <a:lnSpc>
                <a:spcPct val="90000"/>
              </a:lnSpc>
              <a:spcBef>
                <a:spcPts val="900"/>
              </a:spcBef>
              <a:buClr>
                <a:schemeClr val="tx2"/>
              </a:buClr>
              <a:buFont typeface="Arial" panose="020B0604020202020204" pitchFamily="34" charset="0"/>
              <a:buChar char="•"/>
            </a:pPr>
            <a:r>
              <a:rPr lang="nb-NO" sz="1500"/>
              <a:t>Hjelp når du trenger det</a:t>
            </a:r>
          </a:p>
          <a:p>
            <a:pPr marL="257175" lvl="1" indent="-257175">
              <a:lnSpc>
                <a:spcPct val="90000"/>
              </a:lnSpc>
              <a:spcBef>
                <a:spcPts val="900"/>
              </a:spcBef>
              <a:buClr>
                <a:schemeClr val="tx2"/>
              </a:buClr>
              <a:buFont typeface="Arial" panose="020B0604020202020204" pitchFamily="34" charset="0"/>
              <a:buChar char="•"/>
            </a:pPr>
            <a:r>
              <a:rPr lang="nb-NO" sz="1500"/>
              <a:t>Gode medlemsfordeler</a:t>
            </a:r>
          </a:p>
          <a:p>
            <a:pPr marL="257175" lvl="1" indent="-257175">
              <a:lnSpc>
                <a:spcPct val="90000"/>
              </a:lnSpc>
              <a:spcBef>
                <a:spcPts val="900"/>
              </a:spcBef>
              <a:buClr>
                <a:schemeClr val="tx2"/>
              </a:buClr>
              <a:buFont typeface="Arial" panose="020B0604020202020204" pitchFamily="34" charset="0"/>
              <a:buChar char="•"/>
            </a:pPr>
            <a:r>
              <a:rPr lang="nb-NO" sz="1500"/>
              <a:t>Konkurransedyktig kontingent</a:t>
            </a:r>
            <a:endParaRPr lang="nb-NO"/>
          </a:p>
        </p:txBody>
      </p:sp>
      <p:pic>
        <p:nvPicPr>
          <p:cNvPr id="4" name="Bilde 3">
            <a:extLst>
              <a:ext uri="{FF2B5EF4-FFF2-40B4-BE49-F238E27FC236}">
                <a16:creationId xmlns:a16="http://schemas.microsoft.com/office/drawing/2014/main" id="{10CF876B-77D5-EA15-6388-9FDCB3009952}"/>
              </a:ext>
            </a:extLst>
          </p:cNvPr>
          <p:cNvPicPr>
            <a:picLocks noChangeAspect="1"/>
          </p:cNvPicPr>
          <p:nvPr/>
        </p:nvPicPr>
        <p:blipFill>
          <a:blip r:embed="rId3"/>
          <a:stretch>
            <a:fillRect/>
          </a:stretch>
        </p:blipFill>
        <p:spPr>
          <a:xfrm>
            <a:off x="3754571" y="847241"/>
            <a:ext cx="4597429" cy="2738095"/>
          </a:xfrm>
          <a:prstGeom prst="rect">
            <a:avLst/>
          </a:prstGeom>
        </p:spPr>
      </p:pic>
      <p:sp>
        <p:nvSpPr>
          <p:cNvPr id="7" name="TekstSylinder 6">
            <a:extLst>
              <a:ext uri="{FF2B5EF4-FFF2-40B4-BE49-F238E27FC236}">
                <a16:creationId xmlns:a16="http://schemas.microsoft.com/office/drawing/2014/main" id="{117A6ED5-E6C2-BAD1-30E0-0F2D840DF0D4}"/>
              </a:ext>
            </a:extLst>
          </p:cNvPr>
          <p:cNvSpPr txBox="1"/>
          <p:nvPr/>
        </p:nvSpPr>
        <p:spPr>
          <a:xfrm>
            <a:off x="4056225" y="3483966"/>
            <a:ext cx="4295775" cy="1723549"/>
          </a:xfrm>
          <a:prstGeom prst="rect">
            <a:avLst/>
          </a:prstGeom>
          <a:noFill/>
        </p:spPr>
        <p:txBody>
          <a:bodyPr wrap="square" lIns="91440" tIns="45720" rIns="91440" bIns="45720" rtlCol="0" anchor="t">
            <a:spAutoFit/>
          </a:bodyPr>
          <a:lstStyle/>
          <a:p>
            <a:pPr algn="r"/>
            <a:r>
              <a:rPr lang="nb-NO">
                <a:latin typeface="Arial Nova Light"/>
              </a:rPr>
              <a:t>telefon: 48 21 01 00</a:t>
            </a:r>
            <a:br>
              <a:rPr lang="nb-NO">
                <a:latin typeface="Arial Nova Light" panose="020B0304020202020204" pitchFamily="34" charset="0"/>
              </a:rPr>
            </a:br>
            <a:r>
              <a:rPr lang="nb-NO">
                <a:latin typeface="Arial Nova Light"/>
              </a:rPr>
              <a:t>e-post: </a:t>
            </a:r>
            <a:r>
              <a:rPr lang="nb-NO">
                <a:solidFill>
                  <a:srgbClr val="DD4815"/>
                </a:solidFill>
                <a:latin typeface="Arial Nova Light"/>
                <a:hlinkClick r:id="rId4">
                  <a:extLst>
                    <a:ext uri="{A12FA001-AC4F-418D-AE19-62706E023703}">
                      <ahyp:hlinkClr xmlns:ahyp="http://schemas.microsoft.com/office/drawing/2018/hyperlinkcolor" val="tx"/>
                    </a:ext>
                  </a:extLst>
                </a:hlinkClick>
              </a:rPr>
              <a:t>post@parat.com</a:t>
            </a:r>
            <a:endParaRPr lang="nb-NO">
              <a:solidFill>
                <a:srgbClr val="DD4815"/>
              </a:solidFill>
              <a:latin typeface="Arial Nova Light"/>
            </a:endParaRPr>
          </a:p>
          <a:p>
            <a:pPr algn="r"/>
            <a:r>
              <a:rPr lang="nb-NO">
                <a:latin typeface="Arial Nova Light" panose="020B0304020202020204" pitchFamily="34" charset="0"/>
              </a:rPr>
              <a:t>Lakkegata 23</a:t>
            </a:r>
            <a:br>
              <a:rPr lang="nb-NO">
                <a:latin typeface="Arial Nova Light" panose="020B0304020202020204" pitchFamily="34" charset="0"/>
              </a:rPr>
            </a:br>
            <a:r>
              <a:rPr lang="nb-NO">
                <a:latin typeface="Arial Nova Light" panose="020B0304020202020204" pitchFamily="34" charset="0"/>
              </a:rPr>
              <a:t>Postboks 9029 Grønland, 0133 Oslo</a:t>
            </a:r>
            <a:endParaRPr lang="nb-NO">
              <a:latin typeface="Arial Nova Light" panose="020B0304020202020204" pitchFamily="34" charset="0"/>
              <a:cs typeface="Arial"/>
            </a:endParaRPr>
          </a:p>
          <a:p>
            <a:pPr algn="r">
              <a:buFontTx/>
              <a:buNone/>
            </a:pPr>
            <a:endParaRPr lang="nb-NO" sz="1600" b="1"/>
          </a:p>
          <a:p>
            <a:endParaRPr lang="nb-NO"/>
          </a:p>
        </p:txBody>
      </p:sp>
    </p:spTree>
    <p:extLst>
      <p:ext uri="{BB962C8B-B14F-4D97-AF65-F5344CB8AC3E}">
        <p14:creationId xmlns:p14="http://schemas.microsoft.com/office/powerpoint/2010/main" val="312382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388AB86-D66A-43D1-B91A-4D3A7FE305FE}"/>
              </a:ext>
            </a:extLst>
          </p:cNvPr>
          <p:cNvPicPr>
            <a:picLocks noChangeAspect="1"/>
          </p:cNvPicPr>
          <p:nvPr/>
        </p:nvPicPr>
        <p:blipFill rotWithShape="1">
          <a:blip r:embed="rId3"/>
          <a:srcRect t="7182" b="8383"/>
          <a:stretch/>
        </p:blipFill>
        <p:spPr>
          <a:xfrm>
            <a:off x="1513836" y="2006868"/>
            <a:ext cx="6116328" cy="2718332"/>
          </a:xfrm>
          <a:prstGeom prst="rect">
            <a:avLst/>
          </a:prstGeom>
        </p:spPr>
      </p:pic>
      <p:sp>
        <p:nvSpPr>
          <p:cNvPr id="3" name="Plassholder for innhold 2">
            <a:extLst>
              <a:ext uri="{FF2B5EF4-FFF2-40B4-BE49-F238E27FC236}">
                <a16:creationId xmlns:a16="http://schemas.microsoft.com/office/drawing/2014/main" id="{BAAF5708-6548-481D-B3D1-F15C67BD1CE1}"/>
              </a:ext>
            </a:extLst>
          </p:cNvPr>
          <p:cNvSpPr>
            <a:spLocks noGrp="1"/>
          </p:cNvSpPr>
          <p:nvPr>
            <p:ph idx="1"/>
          </p:nvPr>
        </p:nvSpPr>
        <p:spPr>
          <a:xfrm>
            <a:off x="1485901" y="604433"/>
            <a:ext cx="5677702" cy="3889127"/>
          </a:xfrm>
        </p:spPr>
        <p:txBody>
          <a:bodyPr vert="horz" lIns="68580" tIns="34290" rIns="68580" bIns="34290" rtlCol="0" anchor="t">
            <a:normAutofit/>
          </a:bodyPr>
          <a:lstStyle/>
          <a:p>
            <a:pPr marL="0" indent="0" algn="ctr">
              <a:buNone/>
            </a:pPr>
            <a:r>
              <a:rPr lang="nb-NO" sz="1500">
                <a:solidFill>
                  <a:srgbClr val="DD4815"/>
                </a:solidFill>
              </a:rPr>
              <a:t>Parat for deg </a:t>
            </a:r>
            <a:r>
              <a:rPr lang="nb-NO" sz="1500"/>
              <a:t>– gjennom hele ditt yrkesaktive liv</a:t>
            </a:r>
          </a:p>
          <a:p>
            <a:pPr marL="0" indent="0" algn="ctr">
              <a:buNone/>
            </a:pPr>
            <a:r>
              <a:rPr lang="nb-NO" sz="1500">
                <a:solidFill>
                  <a:srgbClr val="DD4815"/>
                </a:solidFill>
              </a:rPr>
              <a:t>Parat for deg </a:t>
            </a:r>
            <a:r>
              <a:rPr lang="nb-NO" sz="1500"/>
              <a:t>– uansett yrke, bransje eller sektor</a:t>
            </a:r>
          </a:p>
          <a:p>
            <a:pPr marL="0" indent="0" algn="ctr">
              <a:buNone/>
            </a:pPr>
            <a:r>
              <a:rPr lang="nb-NO" sz="1500">
                <a:solidFill>
                  <a:srgbClr val="DD4815"/>
                </a:solidFill>
              </a:rPr>
              <a:t>Parat for deg </a:t>
            </a:r>
            <a:r>
              <a:rPr lang="nb-NO" sz="1500"/>
              <a:t>– når du trenger det</a:t>
            </a:r>
          </a:p>
          <a:p>
            <a:pPr marL="0" indent="0" algn="ctr">
              <a:buNone/>
            </a:pPr>
            <a:endParaRPr lang="nb-NO" sz="1500"/>
          </a:p>
          <a:p>
            <a:pPr marL="0" indent="0" algn="ctr">
              <a:buNone/>
            </a:pPr>
            <a:endParaRPr lang="nb-NO" sz="1500"/>
          </a:p>
          <a:p>
            <a:pPr marL="0" indent="0" algn="ctr">
              <a:buNone/>
            </a:pPr>
            <a:endParaRPr lang="nb-NO" sz="1500"/>
          </a:p>
          <a:p>
            <a:pPr marL="0" indent="0" algn="ctr">
              <a:buNone/>
            </a:pPr>
            <a:endParaRPr lang="nb-NO" sz="1500"/>
          </a:p>
          <a:p>
            <a:pPr marL="0" indent="0" algn="ctr">
              <a:buNone/>
            </a:pPr>
            <a:endParaRPr lang="nb-NO" sz="1500"/>
          </a:p>
          <a:p>
            <a:pPr marL="0" indent="0" algn="ctr">
              <a:buNone/>
            </a:pPr>
            <a:endParaRPr lang="nb-NO" sz="1500"/>
          </a:p>
          <a:p>
            <a:pPr marL="0" indent="0" algn="r">
              <a:buNone/>
            </a:pPr>
            <a:r>
              <a:rPr lang="nb-NO" sz="3600" b="1">
                <a:solidFill>
                  <a:srgbClr val="DD4815"/>
                </a:solidFill>
                <a:latin typeface="Arial Nova Light" panose="020B0304020202020204" pitchFamily="34" charset="0"/>
                <a:hlinkClick r:id="rId4">
                  <a:extLst>
                    <a:ext uri="{A12FA001-AC4F-418D-AE19-62706E023703}">
                      <ahyp:hlinkClr xmlns:ahyp="http://schemas.microsoft.com/office/drawing/2018/hyperlinkcolor" val="tx"/>
                    </a:ext>
                  </a:extLst>
                </a:hlinkClick>
              </a:rPr>
              <a:t>Vi er Parat!</a:t>
            </a:r>
            <a:endParaRPr lang="nb-NO" sz="3600" b="1">
              <a:solidFill>
                <a:srgbClr val="DD4815"/>
              </a:solidFill>
              <a:latin typeface="Arial Nova Light" panose="020B0304020202020204" pitchFamily="34" charset="0"/>
            </a:endParaRPr>
          </a:p>
        </p:txBody>
      </p:sp>
    </p:spTree>
    <p:extLst>
      <p:ext uri="{BB962C8B-B14F-4D97-AF65-F5344CB8AC3E}">
        <p14:creationId xmlns:p14="http://schemas.microsoft.com/office/powerpoint/2010/main" val="195367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2DDF3-A1C5-F3F5-8D0B-7C8D241EDA8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0737B5F-CEC4-0B4C-82D0-22818ED4EF24}"/>
              </a:ext>
            </a:extLst>
          </p:cNvPr>
          <p:cNvSpPr>
            <a:spLocks noGrp="1"/>
          </p:cNvSpPr>
          <p:nvPr>
            <p:ph type="title"/>
          </p:nvPr>
        </p:nvSpPr>
        <p:spPr>
          <a:xfrm>
            <a:off x="792000" y="242807"/>
            <a:ext cx="7560000" cy="604434"/>
          </a:xfrm>
        </p:spPr>
        <p:txBody>
          <a:bodyPr>
            <a:normAutofit/>
          </a:bodyPr>
          <a:lstStyle/>
          <a:p>
            <a:pPr algn="l"/>
            <a:r>
              <a:rPr lang="nb-NO" sz="3000"/>
              <a:t>Parat – et forbund i YS</a:t>
            </a:r>
          </a:p>
        </p:txBody>
      </p:sp>
      <p:sp>
        <p:nvSpPr>
          <p:cNvPr id="3" name="Plassholder for innhold 2">
            <a:extLst>
              <a:ext uri="{FF2B5EF4-FFF2-40B4-BE49-F238E27FC236}">
                <a16:creationId xmlns:a16="http://schemas.microsoft.com/office/drawing/2014/main" id="{B09C81BA-7427-F11D-DE70-D6231416E35B}"/>
              </a:ext>
            </a:extLst>
          </p:cNvPr>
          <p:cNvSpPr>
            <a:spLocks noGrp="1"/>
          </p:cNvSpPr>
          <p:nvPr>
            <p:ph idx="1"/>
          </p:nvPr>
        </p:nvSpPr>
        <p:spPr>
          <a:xfrm>
            <a:off x="792000" y="1126395"/>
            <a:ext cx="6342497"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YS (Yrkesorganisasjonenes Sentralforbund) er en partipolitisk uavhengig hovedorganisasjon for arbeidstakere</a:t>
            </a:r>
          </a:p>
          <a:p>
            <a:pPr marL="257175" lvl="1" indent="-257175">
              <a:lnSpc>
                <a:spcPct val="90000"/>
              </a:lnSpc>
              <a:spcBef>
                <a:spcPts val="900"/>
              </a:spcBef>
              <a:buClr>
                <a:schemeClr val="tx2"/>
              </a:buClr>
              <a:buFont typeface="Arial" panose="020B0604020202020204" pitchFamily="34" charset="0"/>
              <a:buChar char="•"/>
            </a:pPr>
            <a:r>
              <a:rPr lang="nb-NO" sz="1500"/>
              <a:t>YS ble etablert 18. januar 1977 og består av 10 forskjellige forbund </a:t>
            </a:r>
          </a:p>
          <a:p>
            <a:pPr marL="257175" lvl="1" indent="-257175">
              <a:lnSpc>
                <a:spcPct val="90000"/>
              </a:lnSpc>
              <a:spcBef>
                <a:spcPts val="900"/>
              </a:spcBef>
              <a:buClr>
                <a:schemeClr val="tx2"/>
              </a:buClr>
              <a:buFont typeface="Arial" panose="020B0604020202020204" pitchFamily="34" charset="0"/>
              <a:buChar char="•"/>
            </a:pPr>
            <a:r>
              <a:rPr lang="nb-NO" sz="1500"/>
              <a:t>YS forbundene har til sammen over 215 000 medlemmer innenfor alle sektorene i arbeidslivet.</a:t>
            </a:r>
          </a:p>
          <a:p>
            <a:pPr marL="0" indent="0">
              <a:lnSpc>
                <a:spcPct val="90000"/>
              </a:lnSpc>
              <a:buNone/>
            </a:pPr>
            <a:endParaRPr lang="nb-NO"/>
          </a:p>
          <a:p>
            <a:endParaRPr lang="nb-NO"/>
          </a:p>
        </p:txBody>
      </p:sp>
      <p:pic>
        <p:nvPicPr>
          <p:cNvPr id="4" name="Bilde 3" descr="Et bilde som inneholder tekst, vektorgrafikk, utklipp, tallerken&#10;&#10;Automatisk generert beskrivelse">
            <a:extLst>
              <a:ext uri="{FF2B5EF4-FFF2-40B4-BE49-F238E27FC236}">
                <a16:creationId xmlns:a16="http://schemas.microsoft.com/office/drawing/2014/main" id="{B531729B-2C61-EBF5-E779-91539290E84E}"/>
              </a:ext>
            </a:extLst>
          </p:cNvPr>
          <p:cNvPicPr>
            <a:picLocks noChangeAspect="1"/>
          </p:cNvPicPr>
          <p:nvPr/>
        </p:nvPicPr>
        <p:blipFill>
          <a:blip r:embed="rId3"/>
          <a:stretch>
            <a:fillRect/>
          </a:stretch>
        </p:blipFill>
        <p:spPr>
          <a:xfrm>
            <a:off x="6737795" y="2571750"/>
            <a:ext cx="1614205" cy="1838579"/>
          </a:xfrm>
          <a:prstGeom prst="rect">
            <a:avLst/>
          </a:prstGeom>
        </p:spPr>
      </p:pic>
    </p:spTree>
    <p:extLst>
      <p:ext uri="{BB962C8B-B14F-4D97-AF65-F5344CB8AC3E}">
        <p14:creationId xmlns:p14="http://schemas.microsoft.com/office/powerpoint/2010/main" val="167930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D8A69-8EBA-50C6-BE32-55E1FF8C9B7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34B5793-5902-631B-644A-B05E2FFCB4A6}"/>
              </a:ext>
            </a:extLst>
          </p:cNvPr>
          <p:cNvSpPr>
            <a:spLocks noGrp="1"/>
          </p:cNvSpPr>
          <p:nvPr>
            <p:ph type="title"/>
          </p:nvPr>
        </p:nvSpPr>
        <p:spPr>
          <a:xfrm>
            <a:off x="792000" y="242807"/>
            <a:ext cx="7560000" cy="604434"/>
          </a:xfrm>
        </p:spPr>
        <p:txBody>
          <a:bodyPr>
            <a:normAutofit/>
          </a:bodyPr>
          <a:lstStyle/>
          <a:p>
            <a:pPr algn="l"/>
            <a:r>
              <a:rPr lang="nb-NO" sz="3000"/>
              <a:t>Parat – for medlemmene</a:t>
            </a:r>
          </a:p>
        </p:txBody>
      </p:sp>
      <p:sp>
        <p:nvSpPr>
          <p:cNvPr id="3" name="Plassholder for innhold 2">
            <a:extLst>
              <a:ext uri="{FF2B5EF4-FFF2-40B4-BE49-F238E27FC236}">
                <a16:creationId xmlns:a16="http://schemas.microsoft.com/office/drawing/2014/main" id="{EC840151-F29D-2CC9-B122-683D3E7B1D77}"/>
              </a:ext>
            </a:extLst>
          </p:cNvPr>
          <p:cNvSpPr>
            <a:spLocks noGrp="1"/>
          </p:cNvSpPr>
          <p:nvPr>
            <p:ph idx="1"/>
          </p:nvPr>
        </p:nvSpPr>
        <p:spPr>
          <a:xfrm>
            <a:off x="792000" y="1126395"/>
            <a:ext cx="6342497" cy="3468228"/>
          </a:xfrm>
        </p:spPr>
        <p:txBody>
          <a:bodyPr vert="horz" lIns="68580" tIns="34290" rIns="68580" bIns="34290" rtlCol="0" anchor="t">
            <a:noAutofit/>
          </a:bodyPr>
          <a:lstStyle/>
          <a:p>
            <a:pPr marL="257175" lvl="1" indent="-257175">
              <a:lnSpc>
                <a:spcPct val="90000"/>
              </a:lnSpc>
              <a:spcBef>
                <a:spcPts val="900"/>
              </a:spcBef>
              <a:buClr>
                <a:schemeClr val="tx2"/>
              </a:buClr>
              <a:buFont typeface="Arial" panose="020B0604020202020204" pitchFamily="34" charset="0"/>
              <a:buChar char="•"/>
            </a:pPr>
            <a:r>
              <a:rPr lang="nb-NO" sz="1500" dirty="0"/>
              <a:t>Parat ble etablert i januar 2005 </a:t>
            </a:r>
          </a:p>
          <a:p>
            <a:pPr marL="257175" lvl="1" indent="-257175">
              <a:lnSpc>
                <a:spcPct val="90000"/>
              </a:lnSpc>
              <a:spcBef>
                <a:spcPts val="900"/>
              </a:spcBef>
              <a:buClr>
                <a:schemeClr val="tx2"/>
              </a:buClr>
              <a:buFont typeface="Arial" panose="020B0604020202020204" pitchFamily="34" charset="0"/>
              <a:buChar char="•"/>
            </a:pPr>
            <a:r>
              <a:rPr lang="nb-NO" sz="1500" dirty="0"/>
              <a:t>Organiserer medlemmer innenfor alle sektorer i arbeidslivet</a:t>
            </a:r>
          </a:p>
          <a:p>
            <a:pPr marL="657225" lvl="2" indent="-257175">
              <a:lnSpc>
                <a:spcPct val="50000"/>
              </a:lnSpc>
              <a:spcBef>
                <a:spcPts val="900"/>
              </a:spcBef>
              <a:buClr>
                <a:schemeClr val="tx2"/>
              </a:buClr>
              <a:buFont typeface="Arial" panose="020B0604020202020204" pitchFamily="34" charset="0"/>
              <a:buChar char="•"/>
            </a:pPr>
            <a:r>
              <a:rPr lang="nb-NO" sz="1100" dirty="0"/>
              <a:t>Privat 		29 000</a:t>
            </a:r>
            <a:endParaRPr lang="nb-NO" sz="1100" dirty="0">
              <a:cs typeface="Arial"/>
            </a:endParaRPr>
          </a:p>
          <a:p>
            <a:pPr marL="657225" lvl="2" indent="-257175">
              <a:lnSpc>
                <a:spcPct val="50000"/>
              </a:lnSpc>
              <a:spcBef>
                <a:spcPts val="900"/>
              </a:spcBef>
              <a:buClr>
                <a:schemeClr val="tx2"/>
              </a:buClr>
              <a:buFont typeface="Arial" panose="020B0604020202020204" pitchFamily="34" charset="0"/>
              <a:buChar char="•"/>
            </a:pPr>
            <a:r>
              <a:rPr lang="nb-NO" sz="1100" dirty="0"/>
              <a:t>Stat 		9 500</a:t>
            </a:r>
            <a:endParaRPr lang="nb-NO" sz="1100" dirty="0">
              <a:cs typeface="Arial"/>
            </a:endParaRPr>
          </a:p>
          <a:p>
            <a:pPr marL="657225" lvl="2" indent="-257175">
              <a:lnSpc>
                <a:spcPct val="50000"/>
              </a:lnSpc>
              <a:spcBef>
                <a:spcPts val="900"/>
              </a:spcBef>
              <a:buClr>
                <a:schemeClr val="tx2"/>
              </a:buClr>
              <a:buFont typeface="Arial" panose="020B0604020202020204" pitchFamily="34" charset="0"/>
              <a:buChar char="•"/>
            </a:pPr>
            <a:r>
              <a:rPr lang="nb-NO" sz="1100" dirty="0"/>
              <a:t>Kommune		2 500</a:t>
            </a:r>
            <a:endParaRPr lang="nb-NO" sz="1100" dirty="0">
              <a:cs typeface="Arial"/>
            </a:endParaRPr>
          </a:p>
          <a:p>
            <a:pPr marL="657225" lvl="2" indent="-257175">
              <a:lnSpc>
                <a:spcPct val="50000"/>
              </a:lnSpc>
              <a:spcBef>
                <a:spcPts val="900"/>
              </a:spcBef>
              <a:buClr>
                <a:schemeClr val="tx2"/>
              </a:buClr>
              <a:buFont typeface="Arial" panose="020B0604020202020204" pitchFamily="34" charset="0"/>
              <a:buChar char="•"/>
            </a:pPr>
            <a:r>
              <a:rPr lang="nb-NO" sz="1100" dirty="0"/>
              <a:t>Spekter 		1 800</a:t>
            </a:r>
            <a:endParaRPr lang="nb-NO" sz="1100" dirty="0">
              <a:cs typeface="Arial"/>
            </a:endParaRPr>
          </a:p>
          <a:p>
            <a:pPr marL="257175" lvl="1" indent="-257175">
              <a:lnSpc>
                <a:spcPct val="90000"/>
              </a:lnSpc>
              <a:spcBef>
                <a:spcPts val="900"/>
              </a:spcBef>
              <a:buClr>
                <a:schemeClr val="tx2"/>
              </a:buClr>
              <a:buFont typeface="Arial" panose="020B0604020202020204" pitchFamily="34" charset="0"/>
              <a:buChar char="•"/>
            </a:pPr>
            <a:r>
              <a:rPr lang="nb-NO" sz="1500" dirty="0"/>
              <a:t>Parat har ni selvstendige underorganisasjoner:</a:t>
            </a:r>
          </a:p>
          <a:p>
            <a:pPr marL="657225" lvl="2" indent="-257175">
              <a:lnSpc>
                <a:spcPct val="50000"/>
              </a:lnSpc>
              <a:spcBef>
                <a:spcPts val="900"/>
              </a:spcBef>
              <a:buClr>
                <a:schemeClr val="tx2"/>
              </a:buClr>
              <a:buFont typeface="Arial" panose="020B0604020202020204" pitchFamily="34" charset="0"/>
              <a:buChar char="•"/>
            </a:pPr>
            <a:r>
              <a:rPr lang="nb-NO" sz="1100" dirty="0"/>
              <a:t>Parat Nav</a:t>
            </a:r>
            <a:endParaRPr lang="nb-NO" sz="1100" dirty="0">
              <a:cs typeface="Arial"/>
            </a:endParaRPr>
          </a:p>
          <a:p>
            <a:pPr marL="657225" lvl="2" indent="-257175">
              <a:lnSpc>
                <a:spcPct val="50000"/>
              </a:lnSpc>
              <a:spcBef>
                <a:spcPts val="900"/>
              </a:spcBef>
              <a:buClr>
                <a:schemeClr val="tx2"/>
              </a:buClr>
              <a:buFont typeface="Arial" panose="020B0604020202020204" pitchFamily="34" charset="0"/>
              <a:buChar char="•"/>
            </a:pPr>
            <a:r>
              <a:rPr lang="nb-NO" sz="1100" dirty="0"/>
              <a:t>Parat Media</a:t>
            </a:r>
          </a:p>
          <a:p>
            <a:pPr marL="657225" lvl="2" indent="-257175">
              <a:lnSpc>
                <a:spcPct val="50000"/>
              </a:lnSpc>
              <a:spcBef>
                <a:spcPts val="900"/>
              </a:spcBef>
              <a:buClr>
                <a:schemeClr val="tx2"/>
              </a:buClr>
              <a:buFont typeface="Arial" panose="020B0604020202020204" pitchFamily="34" charset="0"/>
              <a:buChar char="•"/>
            </a:pPr>
            <a:r>
              <a:rPr lang="nb-NO" sz="1100" dirty="0"/>
              <a:t>Farmasiforbundet</a:t>
            </a:r>
          </a:p>
          <a:p>
            <a:pPr marL="657225" lvl="2" indent="-257175">
              <a:lnSpc>
                <a:spcPct val="50000"/>
              </a:lnSpc>
              <a:spcBef>
                <a:spcPts val="900"/>
              </a:spcBef>
              <a:buClr>
                <a:schemeClr val="tx2"/>
              </a:buClr>
              <a:buFont typeface="Arial" panose="020B0604020202020204" pitchFamily="34" charset="0"/>
              <a:buChar char="•"/>
            </a:pPr>
            <a:r>
              <a:rPr lang="nb-NO" sz="1100" dirty="0"/>
              <a:t>Tannhelsesekretærenes Forbund (ThsF)</a:t>
            </a:r>
          </a:p>
          <a:p>
            <a:pPr marL="657225" lvl="2" indent="-257175">
              <a:lnSpc>
                <a:spcPct val="50000"/>
              </a:lnSpc>
              <a:spcBef>
                <a:spcPts val="900"/>
              </a:spcBef>
              <a:buClr>
                <a:schemeClr val="tx2"/>
              </a:buClr>
              <a:buFont typeface="Arial" panose="020B0604020202020204" pitchFamily="34" charset="0"/>
              <a:buChar char="•"/>
            </a:pPr>
            <a:r>
              <a:rPr lang="nb-NO" sz="1100" dirty="0"/>
              <a:t>Veritas funksjonærforbund (VEFF)</a:t>
            </a:r>
            <a:endParaRPr lang="nb-NO" sz="1100" dirty="0">
              <a:cs typeface="Arial"/>
            </a:endParaRPr>
          </a:p>
          <a:p>
            <a:pPr marL="657225" lvl="2" indent="-257175">
              <a:lnSpc>
                <a:spcPct val="50000"/>
              </a:lnSpc>
              <a:spcBef>
                <a:spcPts val="900"/>
              </a:spcBef>
              <a:buClr>
                <a:schemeClr val="tx2"/>
              </a:buClr>
              <a:buFont typeface="Arial" panose="020B0604020202020204" pitchFamily="34" charset="0"/>
              <a:buChar char="•"/>
            </a:pPr>
            <a:r>
              <a:rPr lang="nb-NO" sz="1100" dirty="0"/>
              <a:t>Parat forsvar</a:t>
            </a:r>
          </a:p>
          <a:p>
            <a:pPr marL="657225" lvl="2" indent="-257175">
              <a:lnSpc>
                <a:spcPct val="50000"/>
              </a:lnSpc>
              <a:spcBef>
                <a:spcPts val="900"/>
              </a:spcBef>
              <a:buClr>
                <a:schemeClr val="tx2"/>
              </a:buClr>
              <a:buFont typeface="Arial" panose="020B0604020202020204" pitchFamily="34" charset="0"/>
              <a:buChar char="•"/>
            </a:pPr>
            <a:r>
              <a:rPr lang="nb-NO" sz="1100" dirty="0"/>
              <a:t>Parat Kabinforbund</a:t>
            </a:r>
          </a:p>
          <a:p>
            <a:pPr marL="657225" lvl="2" indent="-257175">
              <a:lnSpc>
                <a:spcPct val="50000"/>
              </a:lnSpc>
              <a:spcBef>
                <a:spcPts val="900"/>
              </a:spcBef>
              <a:buClr>
                <a:schemeClr val="tx2"/>
              </a:buClr>
              <a:buFont typeface="Arial" panose="020B0604020202020204" pitchFamily="34" charset="0"/>
              <a:buChar char="•"/>
            </a:pPr>
            <a:r>
              <a:rPr lang="nb-NO" sz="1100" dirty="0"/>
              <a:t>Pilotforbundet</a:t>
            </a:r>
          </a:p>
          <a:p>
            <a:pPr marL="657225" lvl="2" indent="-257175">
              <a:lnSpc>
                <a:spcPct val="50000"/>
              </a:lnSpc>
              <a:spcBef>
                <a:spcPts val="900"/>
              </a:spcBef>
              <a:buClr>
                <a:schemeClr val="tx2"/>
              </a:buClr>
              <a:buFont typeface="Arial" panose="020B0604020202020204" pitchFamily="34" charset="0"/>
              <a:buChar char="•"/>
            </a:pPr>
            <a:r>
              <a:rPr lang="nb-NO" sz="1100" dirty="0"/>
              <a:t>Norske mat- og meierifolks landsforening</a:t>
            </a:r>
            <a:br>
              <a:rPr lang="nb-NO" sz="1100" dirty="0"/>
            </a:br>
            <a:endParaRPr lang="nb-NO" sz="1100" dirty="0"/>
          </a:p>
          <a:p>
            <a:pPr marL="0" indent="0">
              <a:lnSpc>
                <a:spcPct val="90000"/>
              </a:lnSpc>
              <a:buNone/>
            </a:pPr>
            <a:endParaRPr lang="nb-NO" sz="1500" dirty="0"/>
          </a:p>
          <a:p>
            <a:endParaRPr lang="nb-NO" sz="1500" dirty="0"/>
          </a:p>
        </p:txBody>
      </p:sp>
      <p:pic>
        <p:nvPicPr>
          <p:cNvPr id="5" name="Picture 2">
            <a:extLst>
              <a:ext uri="{FF2B5EF4-FFF2-40B4-BE49-F238E27FC236}">
                <a16:creationId xmlns:a16="http://schemas.microsoft.com/office/drawing/2014/main" id="{291197D2-429D-844E-96A2-0D9E01EC8B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124"/>
          <a:stretch/>
        </p:blipFill>
        <p:spPr bwMode="auto">
          <a:xfrm>
            <a:off x="5677758" y="2339013"/>
            <a:ext cx="2913478" cy="211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2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91C1-1916-FD5A-865E-CB2B13B9195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01BCACD-D495-ACA6-48D2-56FA10404FF1}"/>
              </a:ext>
            </a:extLst>
          </p:cNvPr>
          <p:cNvSpPr>
            <a:spLocks noGrp="1"/>
          </p:cNvSpPr>
          <p:nvPr>
            <p:ph type="title"/>
          </p:nvPr>
        </p:nvSpPr>
        <p:spPr>
          <a:xfrm>
            <a:off x="792000" y="242807"/>
            <a:ext cx="7560000" cy="604434"/>
          </a:xfrm>
        </p:spPr>
        <p:txBody>
          <a:bodyPr>
            <a:normAutofit/>
          </a:bodyPr>
          <a:lstStyle/>
          <a:p>
            <a:pPr algn="l"/>
            <a:r>
              <a:rPr lang="nb-NO" sz="3000"/>
              <a:t>Parat – organisasjonen</a:t>
            </a:r>
          </a:p>
        </p:txBody>
      </p:sp>
      <p:sp>
        <p:nvSpPr>
          <p:cNvPr id="5" name="Rektangel: avrundede hjørner 4">
            <a:extLst>
              <a:ext uri="{FF2B5EF4-FFF2-40B4-BE49-F238E27FC236}">
                <a16:creationId xmlns:a16="http://schemas.microsoft.com/office/drawing/2014/main" id="{8CE38242-B302-748E-8AA0-5E29958ADACB}"/>
              </a:ext>
            </a:extLst>
          </p:cNvPr>
          <p:cNvSpPr/>
          <p:nvPr/>
        </p:nvSpPr>
        <p:spPr>
          <a:xfrm>
            <a:off x="792001" y="1112521"/>
            <a:ext cx="7560000" cy="60443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pPr lvl="0"/>
            <a:r>
              <a:rPr lang="nb-NO" sz="1200"/>
              <a:t>Generalsekretær</a:t>
            </a:r>
            <a:br>
              <a:rPr lang="nb-NO" sz="1200"/>
            </a:br>
            <a:r>
              <a:rPr lang="nb-NO" sz="800">
                <a:latin typeface="Arial" pitchFamily="34" charset="0"/>
                <a:cs typeface="Arial" pitchFamily="34" charset="0"/>
              </a:rPr>
              <a:t>Strategisk planarbeid - Samfunnspolitikk – rådgivning politisk ledelse - oppfølging hovedstyret </a:t>
            </a:r>
          </a:p>
          <a:p>
            <a:pPr lvl="0"/>
            <a:endParaRPr lang="nb-NO" sz="800">
              <a:latin typeface="Arial" pitchFamily="34" charset="0"/>
              <a:cs typeface="Arial" pitchFamily="34" charset="0"/>
            </a:endParaRPr>
          </a:p>
          <a:p>
            <a:pPr algn="ctr"/>
            <a:endParaRPr lang="nb-NO" sz="1200"/>
          </a:p>
        </p:txBody>
      </p:sp>
      <p:sp>
        <p:nvSpPr>
          <p:cNvPr id="6" name="Rektangel: avrundede hjørner 5">
            <a:extLst>
              <a:ext uri="{FF2B5EF4-FFF2-40B4-BE49-F238E27FC236}">
                <a16:creationId xmlns:a16="http://schemas.microsoft.com/office/drawing/2014/main" id="{0C1C6E39-9E6E-8106-34CC-2A8EBA98FDB9}"/>
              </a:ext>
            </a:extLst>
          </p:cNvPr>
          <p:cNvSpPr/>
          <p:nvPr/>
        </p:nvSpPr>
        <p:spPr>
          <a:xfrm>
            <a:off x="511559" y="1982235"/>
            <a:ext cx="1097280" cy="242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err="1"/>
              <a:t>Kommunika-sjonsavdeling</a:t>
            </a:r>
            <a:endParaRPr lang="nb-NO" sz="900" b="1"/>
          </a:p>
          <a:p>
            <a:pPr lvl="0" rtl="0"/>
            <a:endParaRPr lang="nb-NO" sz="800">
              <a:latin typeface="Arial"/>
              <a:cs typeface="Arial"/>
            </a:endParaRPr>
          </a:p>
          <a:p>
            <a:pPr lvl="0" rtl="0"/>
            <a:endParaRPr lang="nb-NO" sz="800">
              <a:latin typeface="Arial"/>
              <a:cs typeface="Arial"/>
            </a:endParaRPr>
          </a:p>
          <a:p>
            <a:pPr lvl="0" rtl="0"/>
            <a:r>
              <a:rPr lang="nb-NO" sz="800">
                <a:latin typeface="Arial"/>
                <a:cs typeface="Arial"/>
              </a:rPr>
              <a:t>Medlemsblader</a:t>
            </a:r>
            <a:br>
              <a:rPr lang="nb-NO" sz="800">
                <a:solidFill>
                  <a:srgbClr val="010000"/>
                </a:solidFill>
                <a:latin typeface="Arial"/>
                <a:cs typeface="Arial"/>
              </a:rPr>
            </a:br>
            <a:br>
              <a:rPr lang="nb-NO" sz="800">
                <a:solidFill>
                  <a:srgbClr val="010000"/>
                </a:solidFill>
                <a:latin typeface="Arial"/>
                <a:cs typeface="Arial"/>
              </a:rPr>
            </a:br>
            <a:r>
              <a:rPr lang="nb-NO" sz="800">
                <a:latin typeface="Arial"/>
                <a:cs typeface="Arial"/>
              </a:rPr>
              <a:t>Websider/</a:t>
            </a:r>
            <a:br>
              <a:rPr lang="nb-NO" sz="800">
                <a:latin typeface="Arial"/>
                <a:cs typeface="Arial"/>
              </a:rPr>
            </a:br>
            <a:r>
              <a:rPr lang="nb-NO" sz="800">
                <a:latin typeface="Arial"/>
                <a:cs typeface="Arial"/>
              </a:rPr>
              <a:t>digitale kanaler</a:t>
            </a:r>
            <a:br>
              <a:rPr lang="nb-NO" sz="800">
                <a:latin typeface="Arial"/>
                <a:cs typeface="Arial"/>
              </a:rPr>
            </a:br>
            <a:br>
              <a:rPr lang="nb-NO" sz="800">
                <a:latin typeface="Arial"/>
                <a:cs typeface="Arial"/>
              </a:rPr>
            </a:br>
            <a:r>
              <a:rPr lang="nb-NO" sz="800">
                <a:latin typeface="Arial"/>
                <a:cs typeface="Arial"/>
              </a:rPr>
              <a:t>Presse og PR</a:t>
            </a:r>
            <a:br>
              <a:rPr lang="nb-NO" sz="800">
                <a:solidFill>
                  <a:srgbClr val="010000"/>
                </a:solidFill>
                <a:latin typeface="Arial"/>
                <a:cs typeface="Arial"/>
              </a:rPr>
            </a:br>
            <a:br>
              <a:rPr lang="nb-NO" sz="800">
                <a:solidFill>
                  <a:srgbClr val="010000"/>
                </a:solidFill>
                <a:latin typeface="Arial"/>
                <a:cs typeface="Arial"/>
              </a:rPr>
            </a:br>
            <a:r>
              <a:rPr lang="nb-NO" sz="800">
                <a:latin typeface="Arial"/>
                <a:cs typeface="Arial"/>
              </a:rPr>
              <a:t>Videoproduksjon</a:t>
            </a:r>
            <a:br>
              <a:rPr lang="nb-NO" sz="800">
                <a:solidFill>
                  <a:srgbClr val="010000"/>
                </a:solidFill>
                <a:latin typeface="Arial"/>
                <a:cs typeface="Arial"/>
              </a:rPr>
            </a:br>
            <a:br>
              <a:rPr lang="nb-NO" sz="800">
                <a:solidFill>
                  <a:srgbClr val="010000"/>
                </a:solidFill>
                <a:latin typeface="Arial"/>
                <a:cs typeface="Arial"/>
              </a:rPr>
            </a:br>
            <a:r>
              <a:rPr lang="nb-NO" sz="800">
                <a:latin typeface="Arial"/>
                <a:cs typeface="Arial"/>
              </a:rPr>
              <a:t>Rådgivning til politisk og administrativ ledelse</a:t>
            </a:r>
          </a:p>
          <a:p>
            <a:pPr algn="ctr"/>
            <a:endParaRPr lang="nb-NO" sz="800"/>
          </a:p>
        </p:txBody>
      </p:sp>
      <p:sp>
        <p:nvSpPr>
          <p:cNvPr id="7" name="Rektangel: avrundede hjørner 6">
            <a:extLst>
              <a:ext uri="{FF2B5EF4-FFF2-40B4-BE49-F238E27FC236}">
                <a16:creationId xmlns:a16="http://schemas.microsoft.com/office/drawing/2014/main" id="{F9982349-9163-D9E2-BAA3-C90A43DC97FB}"/>
              </a:ext>
            </a:extLst>
          </p:cNvPr>
          <p:cNvSpPr/>
          <p:nvPr/>
        </p:nvSpPr>
        <p:spPr>
          <a:xfrm>
            <a:off x="1698839" y="1982236"/>
            <a:ext cx="1097280" cy="242974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a:t>Juridisk avdeling</a:t>
            </a:r>
          </a:p>
          <a:p>
            <a:pPr algn="ctr"/>
            <a:endParaRPr lang="nb-NO" sz="800"/>
          </a:p>
          <a:p>
            <a:pPr algn="ctr"/>
            <a:endParaRPr lang="nb-NO" sz="800"/>
          </a:p>
          <a:p>
            <a:pPr lvl="0"/>
            <a:r>
              <a:rPr lang="nb-NO" sz="800">
                <a:latin typeface="Arial" pitchFamily="34" charset="0"/>
                <a:cs typeface="Arial" pitchFamily="34" charset="0"/>
              </a:rPr>
              <a:t>Bistand til medlemmer og tillitsvalgte</a:t>
            </a:r>
          </a:p>
          <a:p>
            <a:pPr lvl="0"/>
            <a:endParaRPr lang="nb-NO" sz="800">
              <a:latin typeface="Arial" pitchFamily="34" charset="0"/>
              <a:cs typeface="Arial" pitchFamily="34" charset="0"/>
            </a:endParaRPr>
          </a:p>
          <a:p>
            <a:pPr lvl="0"/>
            <a:r>
              <a:rPr lang="nb-NO" sz="800">
                <a:latin typeface="Arial" pitchFamily="34" charset="0"/>
                <a:cs typeface="Arial" pitchFamily="34" charset="0"/>
              </a:rPr>
              <a:t>Behandling av individuelle rettstvister</a:t>
            </a:r>
          </a:p>
          <a:p>
            <a:pPr lvl="0"/>
            <a:endParaRPr lang="nb-NO" sz="800">
              <a:latin typeface="Arial" pitchFamily="34" charset="0"/>
              <a:cs typeface="Arial" pitchFamily="34" charset="0"/>
            </a:endParaRPr>
          </a:p>
          <a:p>
            <a:pPr lvl="0"/>
            <a:r>
              <a:rPr lang="nb-NO" sz="800">
                <a:latin typeface="Arial" pitchFamily="34" charset="0"/>
                <a:cs typeface="Arial" pitchFamily="34" charset="0"/>
              </a:rPr>
              <a:t>Prosedyre for domstolene</a:t>
            </a:r>
          </a:p>
          <a:p>
            <a:pPr lvl="0"/>
            <a:endParaRPr lang="nb-NO" sz="800">
              <a:latin typeface="Arial" pitchFamily="34" charset="0"/>
              <a:cs typeface="Arial" pitchFamily="34" charset="0"/>
            </a:endParaRPr>
          </a:p>
          <a:p>
            <a:pPr lvl="0"/>
            <a:r>
              <a:rPr lang="nb-NO" sz="800">
                <a:latin typeface="Arial" pitchFamily="34" charset="0"/>
                <a:cs typeface="Arial" pitchFamily="34" charset="0"/>
              </a:rPr>
              <a:t>Rådgivning i individuell </a:t>
            </a:r>
          </a:p>
          <a:p>
            <a:pPr lvl="0"/>
            <a:r>
              <a:rPr lang="nb-NO" sz="800">
                <a:latin typeface="Arial" pitchFamily="34" charset="0"/>
                <a:cs typeface="Arial" pitchFamily="34" charset="0"/>
              </a:rPr>
              <a:t>arbeidsrett</a:t>
            </a:r>
          </a:p>
          <a:p>
            <a:pPr algn="ctr"/>
            <a:endParaRPr lang="nb-NO" sz="1200"/>
          </a:p>
        </p:txBody>
      </p:sp>
      <p:sp>
        <p:nvSpPr>
          <p:cNvPr id="8" name="Rektangel: avrundede hjørner 7">
            <a:extLst>
              <a:ext uri="{FF2B5EF4-FFF2-40B4-BE49-F238E27FC236}">
                <a16:creationId xmlns:a16="http://schemas.microsoft.com/office/drawing/2014/main" id="{A57E9E7E-88E8-8782-179D-9B393FC71F9E}"/>
              </a:ext>
            </a:extLst>
          </p:cNvPr>
          <p:cNvSpPr/>
          <p:nvPr/>
        </p:nvSpPr>
        <p:spPr>
          <a:xfrm>
            <a:off x="4073399" y="1982236"/>
            <a:ext cx="1097280" cy="242974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pPr lvl="0"/>
            <a:r>
              <a:rPr lang="nb-NO" sz="900" b="1"/>
              <a:t>Utviklings-</a:t>
            </a:r>
            <a:br>
              <a:rPr lang="nb-NO" sz="900" b="1"/>
            </a:br>
            <a:r>
              <a:rPr lang="nb-NO" sz="900" b="1"/>
              <a:t>avdeling</a:t>
            </a:r>
            <a:br>
              <a:rPr lang="nb-NO" sz="1200" b="1"/>
            </a:br>
            <a:endParaRPr lang="nb-NO" sz="800" b="1"/>
          </a:p>
          <a:p>
            <a:pPr lvl="0" algn="r"/>
            <a:endParaRPr lang="nb-NO" sz="800">
              <a:cs typeface="Arial" pitchFamily="34" charset="0"/>
            </a:endParaRPr>
          </a:p>
          <a:p>
            <a:pPr lvl="0"/>
            <a:r>
              <a:rPr lang="nb-NO" sz="800">
                <a:cs typeface="Arial" pitchFamily="34" charset="0"/>
              </a:rPr>
              <a:t>Kurs og kompetanse</a:t>
            </a:r>
            <a:br>
              <a:rPr lang="nb-NO" sz="800">
                <a:cs typeface="Arial" pitchFamily="34" charset="0"/>
              </a:rPr>
            </a:br>
            <a:endParaRPr lang="nb-NO" sz="800">
              <a:cs typeface="Arial" pitchFamily="34" charset="0"/>
            </a:endParaRPr>
          </a:p>
          <a:p>
            <a:pPr lvl="0"/>
            <a:r>
              <a:rPr lang="nb-NO" sz="800">
                <a:cs typeface="Arial" pitchFamily="34" charset="0"/>
              </a:rPr>
              <a:t>Rekruttering, verving, vekst</a:t>
            </a:r>
            <a:br>
              <a:rPr lang="nb-NO" sz="800">
                <a:cs typeface="Arial" pitchFamily="34" charset="0"/>
              </a:rPr>
            </a:br>
            <a:br>
              <a:rPr lang="nb-NO" sz="800">
                <a:cs typeface="Arial" pitchFamily="34" charset="0"/>
              </a:rPr>
            </a:br>
            <a:r>
              <a:rPr lang="nb-NO" sz="800">
                <a:cs typeface="Arial" pitchFamily="34" charset="0"/>
              </a:rPr>
              <a:t>Medlemsfordeler</a:t>
            </a:r>
          </a:p>
          <a:p>
            <a:pPr lvl="0" algn="r"/>
            <a:endParaRPr lang="nb-NO" sz="800">
              <a:cs typeface="Arial" pitchFamily="34" charset="0"/>
            </a:endParaRPr>
          </a:p>
          <a:p>
            <a:pPr lvl="0"/>
            <a:endParaRPr lang="nb-NO" sz="800"/>
          </a:p>
        </p:txBody>
      </p:sp>
      <p:sp>
        <p:nvSpPr>
          <p:cNvPr id="9" name="Rektangel: avrundede hjørner 8">
            <a:extLst>
              <a:ext uri="{FF2B5EF4-FFF2-40B4-BE49-F238E27FC236}">
                <a16:creationId xmlns:a16="http://schemas.microsoft.com/office/drawing/2014/main" id="{2D0A9898-F08B-770B-810A-D6028F7A7DA0}"/>
              </a:ext>
            </a:extLst>
          </p:cNvPr>
          <p:cNvSpPr/>
          <p:nvPr/>
        </p:nvSpPr>
        <p:spPr>
          <a:xfrm>
            <a:off x="2886119" y="1982235"/>
            <a:ext cx="1097280" cy="242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a:t>Forhandlings- og arbeidslivs-avdeling</a:t>
            </a:r>
          </a:p>
          <a:p>
            <a:pPr algn="ctr"/>
            <a:endParaRPr lang="nb-NO" sz="800"/>
          </a:p>
          <a:p>
            <a:pPr lvl="0"/>
            <a:r>
              <a:rPr lang="nb-NO" sz="800">
                <a:latin typeface="Arial" pitchFamily="34" charset="0"/>
                <a:cs typeface="Arial" pitchFamily="34" charset="0"/>
              </a:rPr>
              <a:t>Tariffpolitikk</a:t>
            </a:r>
          </a:p>
          <a:p>
            <a:pPr lvl="0"/>
            <a:endParaRPr lang="nb-NO" sz="800">
              <a:latin typeface="Arial" pitchFamily="34" charset="0"/>
              <a:cs typeface="Arial" pitchFamily="34" charset="0"/>
            </a:endParaRPr>
          </a:p>
          <a:p>
            <a:pPr lvl="0"/>
            <a:r>
              <a:rPr lang="nb-NO" sz="800">
                <a:latin typeface="Arial" pitchFamily="34" charset="0"/>
                <a:cs typeface="Arial" pitchFamily="34" charset="0"/>
              </a:rPr>
              <a:t>Forhandlinger</a:t>
            </a:r>
          </a:p>
          <a:p>
            <a:pPr lvl="0"/>
            <a:endParaRPr lang="nb-NO" sz="800">
              <a:latin typeface="Arial" pitchFamily="34" charset="0"/>
              <a:cs typeface="Arial" pitchFamily="34" charset="0"/>
            </a:endParaRPr>
          </a:p>
          <a:p>
            <a:pPr lvl="0"/>
            <a:r>
              <a:rPr lang="nb-NO" sz="800">
                <a:latin typeface="Arial" pitchFamily="34" charset="0"/>
                <a:cs typeface="Arial" pitchFamily="34" charset="0"/>
              </a:rPr>
              <a:t>Kollektiv arbeidsrett</a:t>
            </a:r>
          </a:p>
          <a:p>
            <a:pPr lvl="0"/>
            <a:endParaRPr lang="nb-NO" sz="800">
              <a:latin typeface="Arial" pitchFamily="34" charset="0"/>
              <a:cs typeface="Arial" pitchFamily="34" charset="0"/>
            </a:endParaRPr>
          </a:p>
          <a:p>
            <a:pPr lvl="0"/>
            <a:r>
              <a:rPr lang="nb-NO" sz="800">
                <a:latin typeface="Arial" pitchFamily="34" charset="0"/>
                <a:cs typeface="Arial" pitchFamily="34" charset="0"/>
              </a:rPr>
              <a:t>Bistand til tillitsvalgte</a:t>
            </a:r>
            <a:br>
              <a:rPr lang="nb-NO" sz="800">
                <a:latin typeface="Arial" pitchFamily="34" charset="0"/>
                <a:cs typeface="Arial" pitchFamily="34" charset="0"/>
              </a:rPr>
            </a:br>
            <a:r>
              <a:rPr lang="nb-NO" sz="800">
                <a:latin typeface="Arial" pitchFamily="34" charset="0"/>
                <a:cs typeface="Arial" pitchFamily="34" charset="0"/>
              </a:rPr>
              <a:t> </a:t>
            </a:r>
          </a:p>
          <a:p>
            <a:pPr lvl="0"/>
            <a:r>
              <a:rPr lang="nb-NO" sz="800">
                <a:latin typeface="Arial" pitchFamily="34" charset="0"/>
                <a:cs typeface="Arial" pitchFamily="34" charset="0"/>
              </a:rPr>
              <a:t>Rådgivning lønns- og arbeidsvilkår</a:t>
            </a:r>
          </a:p>
          <a:p>
            <a:pPr lvl="0"/>
            <a:endParaRPr lang="nb-NO" sz="800">
              <a:latin typeface="Arial" pitchFamily="34" charset="0"/>
              <a:cs typeface="Arial" pitchFamily="34" charset="0"/>
            </a:endParaRPr>
          </a:p>
          <a:p>
            <a:pPr algn="ctr"/>
            <a:endParaRPr lang="nb-NO" sz="800"/>
          </a:p>
        </p:txBody>
      </p:sp>
      <p:sp>
        <p:nvSpPr>
          <p:cNvPr id="10" name="Rektangel: avrundede hjørner 9">
            <a:extLst>
              <a:ext uri="{FF2B5EF4-FFF2-40B4-BE49-F238E27FC236}">
                <a16:creationId xmlns:a16="http://schemas.microsoft.com/office/drawing/2014/main" id="{7184D40F-0F01-3EE6-33A5-659A6FCAF53E}"/>
              </a:ext>
            </a:extLst>
          </p:cNvPr>
          <p:cNvSpPr/>
          <p:nvPr/>
        </p:nvSpPr>
        <p:spPr>
          <a:xfrm>
            <a:off x="5260679" y="2001286"/>
            <a:ext cx="1097280" cy="241069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a:t>Service-avdeling</a:t>
            </a:r>
          </a:p>
          <a:p>
            <a:pPr lvl="0"/>
            <a:endParaRPr lang="nb-NO" sz="800">
              <a:latin typeface="Arial" pitchFamily="34" charset="0"/>
              <a:cs typeface="Arial" pitchFamily="34" charset="0"/>
            </a:endParaRPr>
          </a:p>
          <a:p>
            <a:pPr lvl="0"/>
            <a:endParaRPr lang="nb-NO" sz="800">
              <a:latin typeface="Arial" pitchFamily="34" charset="0"/>
              <a:cs typeface="Arial" pitchFamily="34" charset="0"/>
            </a:endParaRPr>
          </a:p>
          <a:p>
            <a:pPr lvl="0"/>
            <a:r>
              <a:rPr lang="nb-NO" sz="800">
                <a:latin typeface="Arial" pitchFamily="34" charset="0"/>
                <a:cs typeface="Arial" pitchFamily="34" charset="0"/>
              </a:rPr>
              <a:t>Service- og støttefunksjoner</a:t>
            </a:r>
          </a:p>
          <a:p>
            <a:pPr lvl="0"/>
            <a:endParaRPr lang="nb-NO" sz="800">
              <a:latin typeface="Arial" pitchFamily="34" charset="0"/>
              <a:cs typeface="Arial" pitchFamily="34" charset="0"/>
            </a:endParaRPr>
          </a:p>
          <a:p>
            <a:pPr lvl="0"/>
            <a:r>
              <a:rPr lang="nb-NO" sz="800">
                <a:latin typeface="Arial" pitchFamily="34" charset="0"/>
                <a:cs typeface="Arial" pitchFamily="34" charset="0"/>
              </a:rPr>
              <a:t>Medlemsregister</a:t>
            </a:r>
          </a:p>
          <a:p>
            <a:pPr lvl="0"/>
            <a:endParaRPr lang="nb-NO" sz="800">
              <a:latin typeface="Arial" pitchFamily="34" charset="0"/>
              <a:cs typeface="Arial" pitchFamily="34" charset="0"/>
            </a:endParaRPr>
          </a:p>
          <a:p>
            <a:pPr lvl="0"/>
            <a:r>
              <a:rPr lang="nb-NO" sz="800">
                <a:latin typeface="Arial" pitchFamily="34" charset="0"/>
                <a:cs typeface="Arial" pitchFamily="34" charset="0"/>
              </a:rPr>
              <a:t>IT</a:t>
            </a:r>
          </a:p>
          <a:p>
            <a:pPr lvl="0"/>
            <a:endParaRPr lang="nb-NO" sz="800">
              <a:latin typeface="Arial" pitchFamily="34" charset="0"/>
              <a:cs typeface="Arial" pitchFamily="34" charset="0"/>
            </a:endParaRPr>
          </a:p>
          <a:p>
            <a:pPr lvl="0"/>
            <a:r>
              <a:rPr lang="nb-NO" sz="800">
                <a:latin typeface="Arial" pitchFamily="34" charset="0"/>
                <a:cs typeface="Arial" pitchFamily="34" charset="0"/>
              </a:rPr>
              <a:t>Post/arkiv</a:t>
            </a:r>
          </a:p>
          <a:p>
            <a:pPr lvl="0"/>
            <a:endParaRPr lang="nb-NO" sz="800">
              <a:latin typeface="Arial" pitchFamily="34" charset="0"/>
              <a:cs typeface="Arial" pitchFamily="34" charset="0"/>
            </a:endParaRPr>
          </a:p>
          <a:p>
            <a:pPr lvl="0"/>
            <a:r>
              <a:rPr lang="nb-NO" sz="800">
                <a:latin typeface="Arial" pitchFamily="34" charset="0"/>
                <a:cs typeface="Arial" pitchFamily="34" charset="0"/>
              </a:rPr>
              <a:t>Drift og innkjøp</a:t>
            </a:r>
          </a:p>
          <a:p>
            <a:pPr algn="ctr"/>
            <a:endParaRPr lang="nb-NO" sz="1400"/>
          </a:p>
        </p:txBody>
      </p:sp>
      <p:sp>
        <p:nvSpPr>
          <p:cNvPr id="13" name="Rektangel: avrundede hjørner 12">
            <a:extLst>
              <a:ext uri="{FF2B5EF4-FFF2-40B4-BE49-F238E27FC236}">
                <a16:creationId xmlns:a16="http://schemas.microsoft.com/office/drawing/2014/main" id="{63D4BF66-6D17-EC72-84A8-79DBFFB7F74D}"/>
              </a:ext>
            </a:extLst>
          </p:cNvPr>
          <p:cNvSpPr/>
          <p:nvPr/>
        </p:nvSpPr>
        <p:spPr>
          <a:xfrm>
            <a:off x="6447959" y="2031765"/>
            <a:ext cx="1097280" cy="2380215"/>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a:t>Økonomi-avdeling</a:t>
            </a:r>
          </a:p>
          <a:p>
            <a:pPr algn="ctr"/>
            <a:endParaRPr lang="nb-NO" sz="800"/>
          </a:p>
          <a:p>
            <a:pPr algn="ctr"/>
            <a:endParaRPr lang="nb-NO" sz="800"/>
          </a:p>
          <a:p>
            <a:pPr lvl="0"/>
            <a:r>
              <a:rPr lang="nb-NO" sz="800">
                <a:latin typeface="Arial" pitchFamily="34" charset="0"/>
                <a:cs typeface="Arial" pitchFamily="34" charset="0"/>
              </a:rPr>
              <a:t>Budsjett og regnskap</a:t>
            </a:r>
            <a:br>
              <a:rPr lang="nb-NO" sz="800">
                <a:latin typeface="Arial" pitchFamily="34" charset="0"/>
                <a:cs typeface="Arial" pitchFamily="34" charset="0"/>
              </a:rPr>
            </a:br>
            <a:br>
              <a:rPr lang="nb-NO" sz="800">
                <a:latin typeface="Arial" pitchFamily="34" charset="0"/>
                <a:cs typeface="Arial" pitchFamily="34" charset="0"/>
              </a:rPr>
            </a:br>
            <a:r>
              <a:rPr lang="nb-NO" sz="800">
                <a:latin typeface="Arial" pitchFamily="34" charset="0"/>
                <a:cs typeface="Arial" pitchFamily="34" charset="0"/>
              </a:rPr>
              <a:t>Økonomi og lønn</a:t>
            </a:r>
          </a:p>
          <a:p>
            <a:pPr lvl="0"/>
            <a:endParaRPr lang="nb-NO" sz="800">
              <a:latin typeface="Arial" pitchFamily="34" charset="0"/>
              <a:cs typeface="Arial" pitchFamily="34" charset="0"/>
            </a:endParaRPr>
          </a:p>
          <a:p>
            <a:pPr lvl="0"/>
            <a:r>
              <a:rPr lang="nb-NO" sz="800">
                <a:latin typeface="Arial" pitchFamily="34" charset="0"/>
                <a:cs typeface="Arial" pitchFamily="34" charset="0"/>
              </a:rPr>
              <a:t>Reiseregninger</a:t>
            </a:r>
          </a:p>
          <a:p>
            <a:pPr lvl="0"/>
            <a:br>
              <a:rPr lang="nb-NO" sz="800">
                <a:latin typeface="Arial" pitchFamily="34" charset="0"/>
                <a:cs typeface="Arial" pitchFamily="34" charset="0"/>
              </a:rPr>
            </a:br>
            <a:r>
              <a:rPr lang="nb-NO" sz="800">
                <a:latin typeface="Arial" pitchFamily="34" charset="0"/>
                <a:cs typeface="Arial" pitchFamily="34" charset="0"/>
              </a:rPr>
              <a:t>Kontingent</a:t>
            </a:r>
          </a:p>
          <a:p>
            <a:pPr lvl="0"/>
            <a:br>
              <a:rPr lang="nb-NO" sz="800">
                <a:latin typeface="Arial" pitchFamily="34" charset="0"/>
                <a:cs typeface="Arial" pitchFamily="34" charset="0"/>
              </a:rPr>
            </a:br>
            <a:r>
              <a:rPr lang="nb-NO" sz="800">
                <a:latin typeface="Arial" pitchFamily="34" charset="0"/>
                <a:cs typeface="Arial" pitchFamily="34" charset="0"/>
              </a:rPr>
              <a:t>Driftstilskudd til Parats medlems-grupper</a:t>
            </a:r>
            <a:endParaRPr lang="nb-NO"/>
          </a:p>
        </p:txBody>
      </p:sp>
      <p:sp>
        <p:nvSpPr>
          <p:cNvPr id="15" name="Rektangel: avrundede hjørner 14">
            <a:extLst>
              <a:ext uri="{FF2B5EF4-FFF2-40B4-BE49-F238E27FC236}">
                <a16:creationId xmlns:a16="http://schemas.microsoft.com/office/drawing/2014/main" id="{8EE88543-E5B8-219F-3E15-3BE53103DFC6}"/>
              </a:ext>
            </a:extLst>
          </p:cNvPr>
          <p:cNvSpPr/>
          <p:nvPr/>
        </p:nvSpPr>
        <p:spPr>
          <a:xfrm>
            <a:off x="7635239" y="2001286"/>
            <a:ext cx="1097279" cy="2410694"/>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nb-NO" sz="900" b="1"/>
              <a:t>Region-avdeling</a:t>
            </a:r>
          </a:p>
          <a:p>
            <a:pPr algn="ctr"/>
            <a:endParaRPr lang="nb-NO" sz="800"/>
          </a:p>
          <a:p>
            <a:pPr algn="ctr"/>
            <a:endParaRPr lang="nb-NO" sz="800"/>
          </a:p>
          <a:p>
            <a:pPr lvl="0"/>
            <a:r>
              <a:rPr lang="nb-NO" sz="800">
                <a:cs typeface="Arial" pitchFamily="34" charset="0"/>
              </a:rPr>
              <a:t>Medlemskontakt</a:t>
            </a:r>
          </a:p>
          <a:p>
            <a:pPr lvl="0"/>
            <a:endParaRPr lang="nb-NO" sz="800">
              <a:cs typeface="Arial" pitchFamily="34" charset="0"/>
            </a:endParaRPr>
          </a:p>
          <a:p>
            <a:pPr lvl="0"/>
            <a:r>
              <a:rPr lang="nb-NO" sz="800">
                <a:cs typeface="Arial" pitchFamily="34" charset="0"/>
              </a:rPr>
              <a:t>Rekruttering og vekst</a:t>
            </a:r>
          </a:p>
          <a:p>
            <a:pPr lvl="0"/>
            <a:endParaRPr lang="nb-NO" sz="800">
              <a:cs typeface="Arial" pitchFamily="34" charset="0"/>
            </a:endParaRPr>
          </a:p>
          <a:p>
            <a:pPr lvl="0"/>
            <a:r>
              <a:rPr lang="nb-NO" sz="800">
                <a:cs typeface="Arial" pitchFamily="34" charset="0"/>
              </a:rPr>
              <a:t>Opplæring</a:t>
            </a:r>
          </a:p>
          <a:p>
            <a:pPr lvl="0"/>
            <a:endParaRPr lang="nb-NO" sz="800">
              <a:cs typeface="Arial" pitchFamily="34" charset="0"/>
            </a:endParaRPr>
          </a:p>
          <a:p>
            <a:pPr lvl="0"/>
            <a:r>
              <a:rPr lang="nb-NO" sz="800">
                <a:cs typeface="Arial" pitchFamily="34" charset="0"/>
              </a:rPr>
              <a:t>Temadager/</a:t>
            </a:r>
            <a:br>
              <a:rPr lang="nb-NO" sz="800">
                <a:cs typeface="Arial" pitchFamily="34" charset="0"/>
              </a:rPr>
            </a:br>
            <a:r>
              <a:rPr lang="nb-NO" sz="800">
                <a:cs typeface="Arial" pitchFamily="34" charset="0"/>
              </a:rPr>
              <a:t>konferanser</a:t>
            </a:r>
          </a:p>
          <a:p>
            <a:pPr lvl="0"/>
            <a:endParaRPr lang="nb-NO" sz="800">
              <a:cs typeface="Arial" pitchFamily="34" charset="0"/>
            </a:endParaRPr>
          </a:p>
          <a:p>
            <a:pPr lvl="0"/>
            <a:r>
              <a:rPr lang="nb-NO" sz="800">
                <a:cs typeface="Arial" pitchFamily="34" charset="0"/>
              </a:rPr>
              <a:t>Bistand til tillitsvalgte og medlemmer</a:t>
            </a:r>
          </a:p>
          <a:p>
            <a:pPr lvl="0" algn="r"/>
            <a:endParaRPr lang="nb-NO" sz="800">
              <a:cs typeface="Arial" pitchFamily="34" charset="0"/>
            </a:endParaRPr>
          </a:p>
          <a:p>
            <a:pPr algn="ctr"/>
            <a:endParaRPr lang="nb-NO" sz="800"/>
          </a:p>
        </p:txBody>
      </p:sp>
      <p:sp>
        <p:nvSpPr>
          <p:cNvPr id="16" name="TekstSylinder 15">
            <a:extLst>
              <a:ext uri="{FF2B5EF4-FFF2-40B4-BE49-F238E27FC236}">
                <a16:creationId xmlns:a16="http://schemas.microsoft.com/office/drawing/2014/main" id="{4D24ECF1-64C8-AB5D-0B72-5F6620AB9ADD}"/>
              </a:ext>
            </a:extLst>
          </p:cNvPr>
          <p:cNvSpPr txBox="1"/>
          <p:nvPr/>
        </p:nvSpPr>
        <p:spPr>
          <a:xfrm>
            <a:off x="511559" y="4579620"/>
            <a:ext cx="8220959" cy="369332"/>
          </a:xfrm>
          <a:prstGeom prst="rect">
            <a:avLst/>
          </a:prstGeom>
          <a:noFill/>
        </p:spPr>
        <p:txBody>
          <a:bodyPr wrap="square" rtlCol="0">
            <a:spAutoFit/>
          </a:bodyPr>
          <a:lstStyle/>
          <a:p>
            <a:r>
              <a:rPr lang="nb-NO"/>
              <a:t>Mer enn 75 ansatte som hjelper deg med alt som berører arbeidsforholdet ditt!</a:t>
            </a:r>
          </a:p>
        </p:txBody>
      </p:sp>
    </p:spTree>
    <p:extLst>
      <p:ext uri="{BB962C8B-B14F-4D97-AF65-F5344CB8AC3E}">
        <p14:creationId xmlns:p14="http://schemas.microsoft.com/office/powerpoint/2010/main" val="409197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3D22E4C1-59E3-4048-8633-B23989934532}"/>
              </a:ext>
            </a:extLst>
          </p:cNvPr>
          <p:cNvPicPr>
            <a:picLocks noChangeAspect="1"/>
          </p:cNvPicPr>
          <p:nvPr/>
        </p:nvPicPr>
        <p:blipFill rotWithShape="1">
          <a:blip r:embed="rId3"/>
          <a:srcRect r="13454" b="5831"/>
          <a:stretch/>
        </p:blipFill>
        <p:spPr>
          <a:xfrm rot="285059">
            <a:off x="2257624" y="-103443"/>
            <a:ext cx="4364722" cy="4749155"/>
          </a:xfrm>
          <a:prstGeom prst="rect">
            <a:avLst/>
          </a:prstGeom>
        </p:spPr>
      </p:pic>
      <p:sp>
        <p:nvSpPr>
          <p:cNvPr id="24580" name="Rectangle 4"/>
          <p:cNvSpPr>
            <a:spLocks noChangeArrowheads="1"/>
          </p:cNvSpPr>
          <p:nvPr/>
        </p:nvSpPr>
        <p:spPr bwMode="auto">
          <a:xfrm>
            <a:off x="1440008" y="1365711"/>
            <a:ext cx="2345128" cy="55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b-NO" sz="3000" b="1">
                <a:solidFill>
                  <a:srgbClr val="DD4815"/>
                </a:solidFill>
              </a:rPr>
              <a:t>5 Regioner</a:t>
            </a:r>
          </a:p>
        </p:txBody>
      </p:sp>
      <p:sp>
        <p:nvSpPr>
          <p:cNvPr id="8" name="TekstSylinder 7">
            <a:extLst>
              <a:ext uri="{FF2B5EF4-FFF2-40B4-BE49-F238E27FC236}">
                <a16:creationId xmlns:a16="http://schemas.microsoft.com/office/drawing/2014/main" id="{D2FDB934-25C1-4E6D-B32B-F8140AF89A02}"/>
              </a:ext>
            </a:extLst>
          </p:cNvPr>
          <p:cNvSpPr txBox="1"/>
          <p:nvPr/>
        </p:nvSpPr>
        <p:spPr>
          <a:xfrm>
            <a:off x="4602675" y="2206072"/>
            <a:ext cx="2534668" cy="507831"/>
          </a:xfrm>
          <a:prstGeom prst="rect">
            <a:avLst/>
          </a:prstGeom>
          <a:noFill/>
        </p:spPr>
        <p:txBody>
          <a:bodyPr wrap="none" lIns="91440" tIns="45720" rIns="91440" bIns="45720" rtlCol="0" anchor="t">
            <a:spAutoFit/>
          </a:bodyPr>
          <a:lstStyle/>
          <a:p>
            <a:r>
              <a:rPr lang="nb-NO" sz="1350"/>
              <a:t>Region midt</a:t>
            </a:r>
            <a:br>
              <a:rPr lang="nb-NO" sz="1350"/>
            </a:br>
            <a:r>
              <a:rPr lang="nb-NO" sz="1350"/>
              <a:t>Trøndelag – Møre og Romsdal</a:t>
            </a:r>
          </a:p>
        </p:txBody>
      </p:sp>
      <p:sp>
        <p:nvSpPr>
          <p:cNvPr id="9" name="TekstSylinder 8">
            <a:extLst>
              <a:ext uri="{FF2B5EF4-FFF2-40B4-BE49-F238E27FC236}">
                <a16:creationId xmlns:a16="http://schemas.microsoft.com/office/drawing/2014/main" id="{69A328BA-5BAD-464C-AB21-8D598181FD3E}"/>
              </a:ext>
            </a:extLst>
          </p:cNvPr>
          <p:cNvSpPr txBox="1"/>
          <p:nvPr/>
        </p:nvSpPr>
        <p:spPr>
          <a:xfrm>
            <a:off x="4424393" y="3094032"/>
            <a:ext cx="2028184" cy="507831"/>
          </a:xfrm>
          <a:prstGeom prst="rect">
            <a:avLst/>
          </a:prstGeom>
          <a:noFill/>
        </p:spPr>
        <p:txBody>
          <a:bodyPr wrap="none" lIns="91440" tIns="45720" rIns="91440" bIns="45720" rtlCol="0" anchor="t">
            <a:spAutoFit/>
          </a:bodyPr>
          <a:lstStyle/>
          <a:p>
            <a:r>
              <a:rPr lang="nb-NO" sz="1350"/>
              <a:t>Region øst</a:t>
            </a:r>
            <a:br>
              <a:rPr lang="nb-NO" sz="1350"/>
            </a:br>
            <a:r>
              <a:rPr lang="nb-NO" sz="1350"/>
              <a:t>Oslo – Viken - Innlandet</a:t>
            </a:r>
          </a:p>
        </p:txBody>
      </p:sp>
      <p:sp>
        <p:nvSpPr>
          <p:cNvPr id="10" name="TekstSylinder 9">
            <a:extLst>
              <a:ext uri="{FF2B5EF4-FFF2-40B4-BE49-F238E27FC236}">
                <a16:creationId xmlns:a16="http://schemas.microsoft.com/office/drawing/2014/main" id="{A42897C7-D308-4891-910A-483E7C71E867}"/>
              </a:ext>
            </a:extLst>
          </p:cNvPr>
          <p:cNvSpPr txBox="1"/>
          <p:nvPr/>
        </p:nvSpPr>
        <p:spPr>
          <a:xfrm>
            <a:off x="2939872" y="4251211"/>
            <a:ext cx="2441887" cy="507831"/>
          </a:xfrm>
          <a:prstGeom prst="rect">
            <a:avLst/>
          </a:prstGeom>
          <a:noFill/>
        </p:spPr>
        <p:txBody>
          <a:bodyPr wrap="none" lIns="91440" tIns="45720" rIns="91440" bIns="45720" rtlCol="0" anchor="t">
            <a:spAutoFit/>
          </a:bodyPr>
          <a:lstStyle/>
          <a:p>
            <a:r>
              <a:rPr lang="nb-NO" sz="1350"/>
              <a:t>Region sør</a:t>
            </a:r>
            <a:br>
              <a:rPr lang="nb-NO" sz="1350"/>
            </a:br>
            <a:r>
              <a:rPr lang="nb-NO" sz="1350"/>
              <a:t>Agder – Vestfold og Telemark</a:t>
            </a:r>
          </a:p>
        </p:txBody>
      </p:sp>
      <p:sp>
        <p:nvSpPr>
          <p:cNvPr id="11" name="TekstSylinder 10">
            <a:extLst>
              <a:ext uri="{FF2B5EF4-FFF2-40B4-BE49-F238E27FC236}">
                <a16:creationId xmlns:a16="http://schemas.microsoft.com/office/drawing/2014/main" id="{EDB4291B-E86F-4711-A7BB-05EC60C9A478}"/>
              </a:ext>
            </a:extLst>
          </p:cNvPr>
          <p:cNvSpPr txBox="1"/>
          <p:nvPr/>
        </p:nvSpPr>
        <p:spPr>
          <a:xfrm>
            <a:off x="1155345" y="2930894"/>
            <a:ext cx="1784527" cy="515526"/>
          </a:xfrm>
          <a:prstGeom prst="rect">
            <a:avLst/>
          </a:prstGeom>
          <a:noFill/>
        </p:spPr>
        <p:txBody>
          <a:bodyPr wrap="none" lIns="91440" tIns="45720" rIns="91440" bIns="45720" rtlCol="0" anchor="t">
            <a:spAutoFit/>
          </a:bodyPr>
          <a:lstStyle/>
          <a:p>
            <a:pPr algn="r"/>
            <a:r>
              <a:rPr lang="nb-NO" sz="1350"/>
              <a:t>Region vest</a:t>
            </a:r>
            <a:br>
              <a:rPr lang="nb-NO" sz="1350"/>
            </a:br>
            <a:r>
              <a:rPr lang="nb-NO" sz="1350" err="1"/>
              <a:t>Vestland</a:t>
            </a:r>
            <a:r>
              <a:rPr lang="nb-NO" sz="1350"/>
              <a:t> </a:t>
            </a:r>
            <a:r>
              <a:rPr lang="nb-NO" sz="1400"/>
              <a:t>–</a:t>
            </a:r>
            <a:r>
              <a:rPr lang="nb-NO" sz="1350"/>
              <a:t> Rogaland</a:t>
            </a:r>
          </a:p>
        </p:txBody>
      </p:sp>
      <p:sp>
        <p:nvSpPr>
          <p:cNvPr id="12" name="TekstSylinder 11">
            <a:extLst>
              <a:ext uri="{FF2B5EF4-FFF2-40B4-BE49-F238E27FC236}">
                <a16:creationId xmlns:a16="http://schemas.microsoft.com/office/drawing/2014/main" id="{E5EF5CE7-E472-4CCB-AC12-DE26E153602E}"/>
              </a:ext>
            </a:extLst>
          </p:cNvPr>
          <p:cNvSpPr txBox="1"/>
          <p:nvPr/>
        </p:nvSpPr>
        <p:spPr>
          <a:xfrm>
            <a:off x="2698719" y="325192"/>
            <a:ext cx="2582759" cy="507831"/>
          </a:xfrm>
          <a:prstGeom prst="rect">
            <a:avLst/>
          </a:prstGeom>
          <a:noFill/>
        </p:spPr>
        <p:txBody>
          <a:bodyPr wrap="none" lIns="91440" tIns="45720" rIns="91440" bIns="45720" rtlCol="0" anchor="t">
            <a:spAutoFit/>
          </a:bodyPr>
          <a:lstStyle/>
          <a:p>
            <a:pPr algn="r"/>
            <a:r>
              <a:rPr lang="nb-NO" sz="1350"/>
              <a:t>Region nord</a:t>
            </a:r>
            <a:br>
              <a:rPr lang="nb-NO" sz="1350"/>
            </a:br>
            <a:r>
              <a:rPr lang="nb-NO" sz="1350"/>
              <a:t>Troms og Finnmark - Nordland </a:t>
            </a:r>
          </a:p>
        </p:txBody>
      </p:sp>
    </p:spTree>
    <p:extLst>
      <p:ext uri="{BB962C8B-B14F-4D97-AF65-F5344CB8AC3E}">
        <p14:creationId xmlns:p14="http://schemas.microsoft.com/office/powerpoint/2010/main" val="295364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A8D24-D6A4-83DC-A531-99E6DC0A17D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706E7DB-42B7-5D42-2F7B-1ED292B7D5C2}"/>
              </a:ext>
            </a:extLst>
          </p:cNvPr>
          <p:cNvSpPr>
            <a:spLocks noGrp="1"/>
          </p:cNvSpPr>
          <p:nvPr>
            <p:ph type="title"/>
          </p:nvPr>
        </p:nvSpPr>
        <p:spPr>
          <a:xfrm>
            <a:off x="792000" y="242807"/>
            <a:ext cx="7560000" cy="604434"/>
          </a:xfrm>
        </p:spPr>
        <p:txBody>
          <a:bodyPr>
            <a:normAutofit/>
          </a:bodyPr>
          <a:lstStyle/>
          <a:p>
            <a:pPr algn="l"/>
            <a:r>
              <a:rPr lang="nb-NO" sz="3000"/>
              <a:t>Hvorfor være organisert?</a:t>
            </a:r>
          </a:p>
        </p:txBody>
      </p:sp>
      <p:sp>
        <p:nvSpPr>
          <p:cNvPr id="3" name="Plassholder for innhold 2">
            <a:extLst>
              <a:ext uri="{FF2B5EF4-FFF2-40B4-BE49-F238E27FC236}">
                <a16:creationId xmlns:a16="http://schemas.microsoft.com/office/drawing/2014/main" id="{B874E9A2-5AAC-02DE-D152-BEF86CF759E8}"/>
              </a:ext>
            </a:extLst>
          </p:cNvPr>
          <p:cNvSpPr>
            <a:spLocks noGrp="1"/>
          </p:cNvSpPr>
          <p:nvPr>
            <p:ph idx="1"/>
          </p:nvPr>
        </p:nvSpPr>
        <p:spPr>
          <a:xfrm>
            <a:off x="792000" y="1126395"/>
            <a:ext cx="7560000" cy="3468228"/>
          </a:xfrm>
        </p:spPr>
        <p:txBody>
          <a:bodyPr vert="horz" lIns="68580" tIns="34290" rIns="68580" bIns="34290" rtlCol="0" anchor="t">
            <a:normAutofit/>
          </a:bodyPr>
          <a:lstStyle/>
          <a:p>
            <a:pPr marL="257175" lvl="1" indent="-257175">
              <a:lnSpc>
                <a:spcPct val="90000"/>
              </a:lnSpc>
              <a:spcBef>
                <a:spcPts val="900"/>
              </a:spcBef>
              <a:buClr>
                <a:schemeClr val="tx2"/>
              </a:buClr>
              <a:buFont typeface="Arial" panose="020B0604020202020204" pitchFamily="34" charset="0"/>
              <a:buChar char="•"/>
            </a:pPr>
            <a:r>
              <a:rPr lang="nb-NO" sz="1500"/>
              <a:t>Du får hjelp når du trenger det. Av folk som kan reglene som gjelder i arbeidslivet. Dette gir deg trygghet.</a:t>
            </a:r>
          </a:p>
          <a:p>
            <a:pPr marL="257175" lvl="1" indent="-257175">
              <a:lnSpc>
                <a:spcPct val="90000"/>
              </a:lnSpc>
              <a:spcBef>
                <a:spcPts val="900"/>
              </a:spcBef>
              <a:buClr>
                <a:schemeClr val="tx2"/>
              </a:buClr>
              <a:buFont typeface="Arial" panose="020B0604020202020204" pitchFamily="34" charset="0"/>
              <a:buChar char="•"/>
            </a:pPr>
            <a:r>
              <a:rPr lang="nb-NO" sz="1500"/>
              <a:t>Det lønner seg for deg, fordi det gir deg en rekke fordeler – både på jobben og privat.</a:t>
            </a:r>
          </a:p>
          <a:p>
            <a:pPr marL="257175" lvl="1" indent="-257175">
              <a:lnSpc>
                <a:spcPct val="90000"/>
              </a:lnSpc>
              <a:spcBef>
                <a:spcPts val="900"/>
              </a:spcBef>
              <a:buClr>
                <a:schemeClr val="tx2"/>
              </a:buClr>
              <a:buFont typeface="Arial" panose="020B0604020202020204" pitchFamily="34" charset="0"/>
              <a:buChar char="•"/>
            </a:pPr>
            <a:r>
              <a:rPr lang="nb-NO" sz="1500"/>
              <a:t>Det lønner seg for samfunnet, fordi det er samarbeidet mellom fagforeninger, arbeidsgivere og myndigheter som sikrer mange av de velferdsgodene vi alle nyter godt av. </a:t>
            </a:r>
            <a:endParaRPr lang="nb-NO"/>
          </a:p>
          <a:p>
            <a:pPr marL="0" indent="0">
              <a:buNone/>
            </a:pPr>
            <a:endParaRPr lang="nb-NO"/>
          </a:p>
          <a:p>
            <a:pPr marL="0" indent="0">
              <a:buNone/>
            </a:pPr>
            <a:r>
              <a:rPr lang="nb-NO" sz="1800" i="1">
                <a:solidFill>
                  <a:srgbClr val="DD4815"/>
                </a:solidFill>
                <a:latin typeface="Arial Nova Light" panose="020B0304020202020204" pitchFamily="34" charset="0"/>
              </a:rPr>
              <a:t>								Jo flere som er med i fagforeninger, </a:t>
            </a:r>
            <a:br>
              <a:rPr lang="nb-NO" sz="1800" i="1">
                <a:solidFill>
                  <a:srgbClr val="DD4815"/>
                </a:solidFill>
                <a:latin typeface="Arial Nova Light" panose="020B0304020202020204" pitchFamily="34" charset="0"/>
              </a:rPr>
            </a:br>
            <a:r>
              <a:rPr lang="nb-NO" sz="1800" i="1">
                <a:solidFill>
                  <a:srgbClr val="DD4815"/>
                </a:solidFill>
                <a:latin typeface="Arial Nova Light" panose="020B0304020202020204" pitchFamily="34" charset="0"/>
              </a:rPr>
              <a:t>								jo bedre fungerer dette samarbeidet</a:t>
            </a:r>
          </a:p>
          <a:p>
            <a:pPr marL="0" indent="0">
              <a:buNone/>
            </a:pPr>
            <a:endParaRPr lang="nb-NO"/>
          </a:p>
        </p:txBody>
      </p:sp>
    </p:spTree>
    <p:extLst>
      <p:ext uri="{BB962C8B-B14F-4D97-AF65-F5344CB8AC3E}">
        <p14:creationId xmlns:p14="http://schemas.microsoft.com/office/powerpoint/2010/main" val="25982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7B481-C20B-FB0D-72E1-482DF53996A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7B9F7F2-3F72-BD5A-16D1-E8ED7F064CC2}"/>
              </a:ext>
            </a:extLst>
          </p:cNvPr>
          <p:cNvSpPr>
            <a:spLocks noGrp="1"/>
          </p:cNvSpPr>
          <p:nvPr>
            <p:ph type="title"/>
          </p:nvPr>
        </p:nvSpPr>
        <p:spPr>
          <a:xfrm>
            <a:off x="792000" y="242807"/>
            <a:ext cx="7560000" cy="604434"/>
          </a:xfrm>
        </p:spPr>
        <p:txBody>
          <a:bodyPr>
            <a:normAutofit/>
          </a:bodyPr>
          <a:lstStyle/>
          <a:p>
            <a:pPr algn="l"/>
            <a:r>
              <a:rPr lang="nb-NO" sz="3000"/>
              <a:t>Hjelp når du trenger det</a:t>
            </a:r>
          </a:p>
        </p:txBody>
      </p:sp>
      <p:sp>
        <p:nvSpPr>
          <p:cNvPr id="3" name="Plassholder for innhold 2">
            <a:extLst>
              <a:ext uri="{FF2B5EF4-FFF2-40B4-BE49-F238E27FC236}">
                <a16:creationId xmlns:a16="http://schemas.microsoft.com/office/drawing/2014/main" id="{F89BE4C6-84CC-2DDE-F2A0-665A7F556BB1}"/>
              </a:ext>
            </a:extLst>
          </p:cNvPr>
          <p:cNvSpPr>
            <a:spLocks noGrp="1"/>
          </p:cNvSpPr>
          <p:nvPr>
            <p:ph idx="1"/>
          </p:nvPr>
        </p:nvSpPr>
        <p:spPr>
          <a:xfrm>
            <a:off x="792000" y="1126395"/>
            <a:ext cx="7560000" cy="3774298"/>
          </a:xfrm>
        </p:spPr>
        <p:txBody>
          <a:bodyPr vert="horz" lIns="68580" tIns="34290" rIns="68580" bIns="34290" rtlCol="0" anchor="t">
            <a:normAutofit lnSpcReduction="10000"/>
          </a:bodyPr>
          <a:lstStyle/>
          <a:p>
            <a:pPr marL="257175" lvl="1" indent="-257175">
              <a:lnSpc>
                <a:spcPct val="90000"/>
              </a:lnSpc>
              <a:spcBef>
                <a:spcPts val="900"/>
              </a:spcBef>
              <a:buClr>
                <a:schemeClr val="tx2"/>
              </a:buClr>
              <a:buFont typeface="Arial" panose="020B0604020202020204" pitchFamily="34" charset="0"/>
              <a:buChar char="•"/>
            </a:pPr>
            <a:r>
              <a:rPr lang="nb-NO" sz="1600"/>
              <a:t>I Parat jobber vi for at du skal ha tillitsvalgte på din arbeidsplass. De jobber for deg og sørger for at din arbeidsplass blir enda bedre</a:t>
            </a:r>
          </a:p>
          <a:p>
            <a:pPr marL="257175" lvl="1" indent="-257175">
              <a:lnSpc>
                <a:spcPct val="90000"/>
              </a:lnSpc>
              <a:spcBef>
                <a:spcPts val="900"/>
              </a:spcBef>
              <a:buClr>
                <a:schemeClr val="tx2"/>
              </a:buClr>
              <a:buFont typeface="Arial" panose="020B0604020202020204" pitchFamily="34" charset="0"/>
              <a:buChar char="•"/>
            </a:pPr>
            <a:r>
              <a:rPr lang="nb-NO" sz="1600"/>
              <a:t>Som medlem i Parat får du også profesjonell hjelp hvis du har problemer på jobben. Parat har advokater og rådgivere som hjelper deg i saker som</a:t>
            </a:r>
          </a:p>
          <a:p>
            <a:pPr marL="657225" lvl="2" indent="-257175">
              <a:lnSpc>
                <a:spcPct val="90000"/>
              </a:lnSpc>
              <a:spcBef>
                <a:spcPts val="900"/>
              </a:spcBef>
              <a:buClr>
                <a:schemeClr val="tx2"/>
              </a:buClr>
              <a:buFont typeface="Arial" panose="020B0604020202020204" pitchFamily="34" charset="0"/>
              <a:buChar char="•"/>
            </a:pPr>
            <a:r>
              <a:rPr lang="nb-NO" sz="1100"/>
              <a:t>ansettelsesavtale</a:t>
            </a:r>
          </a:p>
          <a:p>
            <a:pPr marL="657225" lvl="2" indent="-257175">
              <a:lnSpc>
                <a:spcPct val="90000"/>
              </a:lnSpc>
              <a:spcBef>
                <a:spcPts val="900"/>
              </a:spcBef>
              <a:buClr>
                <a:schemeClr val="tx2"/>
              </a:buClr>
              <a:buFont typeface="Arial" panose="020B0604020202020204" pitchFamily="34" charset="0"/>
              <a:buChar char="•"/>
            </a:pPr>
            <a:r>
              <a:rPr lang="nb-NO" sz="1100"/>
              <a:t>arbeidstidsbestemmelser</a:t>
            </a:r>
          </a:p>
          <a:p>
            <a:pPr marL="657225" lvl="2" indent="-257175">
              <a:lnSpc>
                <a:spcPct val="90000"/>
              </a:lnSpc>
              <a:spcBef>
                <a:spcPts val="900"/>
              </a:spcBef>
              <a:buClr>
                <a:schemeClr val="tx2"/>
              </a:buClr>
              <a:buFont typeface="Arial" panose="020B0604020202020204" pitchFamily="34" charset="0"/>
              <a:buChar char="•"/>
            </a:pPr>
            <a:r>
              <a:rPr lang="nb-NO" sz="1100"/>
              <a:t>etter- og videreutdanning</a:t>
            </a:r>
          </a:p>
          <a:p>
            <a:pPr marL="657225" lvl="2" indent="-257175">
              <a:lnSpc>
                <a:spcPct val="90000"/>
              </a:lnSpc>
              <a:spcBef>
                <a:spcPts val="900"/>
              </a:spcBef>
              <a:buClr>
                <a:schemeClr val="tx2"/>
              </a:buClr>
              <a:buFont typeface="Arial" panose="020B0604020202020204" pitchFamily="34" charset="0"/>
              <a:buChar char="•"/>
            </a:pPr>
            <a:r>
              <a:rPr lang="nb-NO" sz="1100"/>
              <a:t>ferierettigheter</a:t>
            </a:r>
          </a:p>
          <a:p>
            <a:pPr marL="657225" lvl="2" indent="-257175">
              <a:lnSpc>
                <a:spcPct val="90000"/>
              </a:lnSpc>
              <a:spcBef>
                <a:spcPts val="900"/>
              </a:spcBef>
              <a:buClr>
                <a:schemeClr val="tx2"/>
              </a:buClr>
              <a:buFont typeface="Arial" panose="020B0604020202020204" pitchFamily="34" charset="0"/>
              <a:buChar char="•"/>
            </a:pPr>
            <a:r>
              <a:rPr lang="nb-NO" sz="1100"/>
              <a:t>lønnsutvikling og lønnsforhandlinger</a:t>
            </a:r>
          </a:p>
          <a:p>
            <a:pPr marL="657225" lvl="2" indent="-257175">
              <a:lnSpc>
                <a:spcPct val="90000"/>
              </a:lnSpc>
              <a:spcBef>
                <a:spcPts val="900"/>
              </a:spcBef>
              <a:buClr>
                <a:schemeClr val="tx2"/>
              </a:buClr>
              <a:buFont typeface="Arial" panose="020B0604020202020204" pitchFamily="34" charset="0"/>
              <a:buChar char="•"/>
            </a:pPr>
            <a:r>
              <a:rPr lang="nb-NO" sz="1100"/>
              <a:t>medbestemmelse</a:t>
            </a:r>
          </a:p>
          <a:p>
            <a:pPr marL="657225" lvl="2" indent="-257175">
              <a:lnSpc>
                <a:spcPct val="90000"/>
              </a:lnSpc>
              <a:spcBef>
                <a:spcPts val="900"/>
              </a:spcBef>
              <a:buClr>
                <a:schemeClr val="tx2"/>
              </a:buClr>
              <a:buFont typeface="Arial" panose="020B0604020202020204" pitchFamily="34" charset="0"/>
              <a:buChar char="•"/>
            </a:pPr>
            <a:r>
              <a:rPr lang="nb-NO" sz="1100"/>
              <a:t>oppsigelsesvern</a:t>
            </a:r>
          </a:p>
          <a:p>
            <a:pPr marL="657225" lvl="2" indent="-257175">
              <a:lnSpc>
                <a:spcPct val="90000"/>
              </a:lnSpc>
              <a:spcBef>
                <a:spcPts val="900"/>
              </a:spcBef>
              <a:buClr>
                <a:schemeClr val="tx2"/>
              </a:buClr>
              <a:buFont typeface="Arial" panose="020B0604020202020204" pitchFamily="34" charset="0"/>
              <a:buChar char="•"/>
            </a:pPr>
            <a:r>
              <a:rPr lang="nb-NO" sz="1100"/>
              <a:t>permisjonsrettigheter</a:t>
            </a:r>
          </a:p>
          <a:p>
            <a:pPr marL="257175" lvl="1" indent="-257175">
              <a:lnSpc>
                <a:spcPct val="90000"/>
              </a:lnSpc>
              <a:spcBef>
                <a:spcPts val="900"/>
              </a:spcBef>
              <a:buClr>
                <a:schemeClr val="tx2"/>
              </a:buClr>
              <a:buFont typeface="Arial" panose="020B0604020202020204" pitchFamily="34" charset="0"/>
              <a:buChar char="•"/>
            </a:pPr>
            <a:r>
              <a:rPr lang="nb-NO" sz="1600"/>
              <a:t>Parats advokater kan også hjelpe deg med private saker</a:t>
            </a:r>
          </a:p>
          <a:p>
            <a:pPr marL="0" indent="0" algn="ctr">
              <a:buNone/>
            </a:pPr>
            <a:r>
              <a:rPr lang="nb-NO" sz="1800" i="1">
                <a:solidFill>
                  <a:srgbClr val="DD4815"/>
                </a:solidFill>
                <a:latin typeface="Arial Nova Light" panose="020B0304020202020204" pitchFamily="34" charset="0"/>
              </a:rPr>
              <a:t>Som organisert står du sterkere  forholdet til din arbeidsgiver </a:t>
            </a:r>
          </a:p>
          <a:p>
            <a:pPr marL="0" indent="0">
              <a:buNone/>
            </a:pPr>
            <a:endParaRPr lang="nb-NO"/>
          </a:p>
        </p:txBody>
      </p:sp>
    </p:spTree>
    <p:extLst>
      <p:ext uri="{BB962C8B-B14F-4D97-AF65-F5344CB8AC3E}">
        <p14:creationId xmlns:p14="http://schemas.microsoft.com/office/powerpoint/2010/main" val="1211790397"/>
      </p:ext>
    </p:extLst>
  </p:cSld>
  <p:clrMapOvr>
    <a:masterClrMapping/>
  </p:clrMapOvr>
</p:sld>
</file>

<file path=ppt/theme/theme1.xml><?xml version="1.0" encoding="utf-8"?>
<a:theme xmlns:a="http://schemas.openxmlformats.org/drawingml/2006/main" name="Presentasjonsmal_2017">
  <a:themeElements>
    <a:clrScheme name="Parat 1">
      <a:dk1>
        <a:srgbClr val="425563"/>
      </a:dk1>
      <a:lt1>
        <a:sysClr val="window" lastClr="FFFFFF"/>
      </a:lt1>
      <a:dk2>
        <a:srgbClr val="FC2D0D"/>
      </a:dk2>
      <a:lt2>
        <a:srgbClr val="D7D2CB"/>
      </a:lt2>
      <a:accent1>
        <a:srgbClr val="425563"/>
      </a:accent1>
      <a:accent2>
        <a:srgbClr val="D9E1E2"/>
      </a:accent2>
      <a:accent3>
        <a:srgbClr val="DD4815"/>
      </a:accent3>
      <a:accent4>
        <a:srgbClr val="00A000"/>
      </a:accent4>
      <a:accent5>
        <a:srgbClr val="0071FF"/>
      </a:accent5>
      <a:accent6>
        <a:srgbClr val="8063CA"/>
      </a:accent6>
      <a:hlink>
        <a:srgbClr val="DD4815"/>
      </a:hlink>
      <a:folHlink>
        <a:srgbClr val="DD4815"/>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rat 20 ar_presentasjonsmal_16-9  -  Skrivebeskyttet" id="{D6FD29D1-35C2-4890-B4C6-01E84A4DFE82}" vid="{4794F90F-796F-4D55-B770-1CEE99468DFD}"/>
    </a:ext>
  </a:extLst>
</a:theme>
</file>

<file path=ppt/theme/theme2.xml><?xml version="1.0" encoding="utf-8"?>
<a:theme xmlns:a="http://schemas.openxmlformats.org/drawingml/2006/main" name="Mal uten logo">
  <a:themeElements>
    <a:clrScheme name="Parat 1">
      <a:dk1>
        <a:srgbClr val="425563"/>
      </a:dk1>
      <a:lt1>
        <a:sysClr val="window" lastClr="FFFFFF"/>
      </a:lt1>
      <a:dk2>
        <a:srgbClr val="FC2D0D"/>
      </a:dk2>
      <a:lt2>
        <a:srgbClr val="D7D2CB"/>
      </a:lt2>
      <a:accent1>
        <a:srgbClr val="425563"/>
      </a:accent1>
      <a:accent2>
        <a:srgbClr val="D9E1E2"/>
      </a:accent2>
      <a:accent3>
        <a:srgbClr val="DD4815"/>
      </a:accent3>
      <a:accent4>
        <a:srgbClr val="00A000"/>
      </a:accent4>
      <a:accent5>
        <a:srgbClr val="0071FF"/>
      </a:accent5>
      <a:accent6>
        <a:srgbClr val="8063CA"/>
      </a:accent6>
      <a:hlink>
        <a:srgbClr val="DD4815"/>
      </a:hlink>
      <a:folHlink>
        <a:srgbClr val="DD4815"/>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arat 20 ar_presentasjonsmal_16-9  -  Skrivebeskyttet" id="{D6FD29D1-35C2-4890-B4C6-01E84A4DFE82}" vid="{9415ADE3-DE81-4007-AE7A-49D654D8B4D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Link xmlns="b3d4a746-445c-4256-a6a6-abe813318ab1" xsi:nil="true"/>
    <ConversationIndex xmlns="b3d4a746-445c-4256-a6a6-abe813318ab1" xsi:nil="true"/>
    <EmailFrom1 xmlns="b3d4a746-445c-4256-a6a6-abe813318ab1" xsi:nil="true"/>
    <Direction xmlns="b3d4a746-445c-4256-a6a6-abe813318ab1" xsi:nil="true"/>
    <DocumentType xmlns="b3d4a746-445c-4256-a6a6-abe813318ab1" xsi:nil="true"/>
    <MailDate xmlns="b3d4a746-445c-4256-a6a6-abe813318ab1" xsi:nil="true"/>
    <ConversationID xmlns="b3d4a746-445c-4256-a6a6-abe813318ab1" xsi:nil="true"/>
    <EmailPreview xmlns="b3d4a746-445c-4256-a6a6-abe813318ab1" xsi:nil="true"/>
    <ContactPerson xmlns="b3d4a746-445c-4256-a6a6-abe813318ab1" xsi:nil="true"/>
    <ContactPersonCompanyID xmlns="b3d4a746-445c-4256-a6a6-abe813318ab1" xsi:nil="true"/>
    <ContactPersonID xmlns="b3d4a746-445c-4256-a6a6-abe813318ab1" xsi:nil="true"/>
    <TaxCatchAll xmlns="b3d4a746-445c-4256-a6a6-abe813318ab1" xsi:nil="true"/>
    <ConversationTopic xmlns="b3d4a746-445c-4256-a6a6-abe813318ab1" xsi:nil="true"/>
    <Responsible xmlns="b3d4a746-445c-4256-a6a6-abe813318ab1">
      <UserInfo>
        <DisplayName/>
        <AccountId xsi:nil="true"/>
        <AccountType/>
      </UserInfo>
    </Responsible>
    <ContactPersonCompany xmlns="b3d4a746-445c-4256-a6a6-abe813318ab1" xsi:nil="true"/>
    <jf6855d63ec54d57829e7a6cefa50376 xmlns="b3d4a746-445c-4256-a6a6-abe813318ab1">
      <Terms xmlns="http://schemas.microsoft.com/office/infopath/2007/PartnerControls"/>
    </jf6855d63ec54d57829e7a6cefa50376>
    <EmailTo1 xmlns="b3d4a746-445c-4256-a6a6-abe813318ab1" xsi:nil="true"/>
    <DocumentDescription xmlns="b3d4a746-445c-4256-a6a6-abe813318ab1" xsi:nil="true"/>
    <SiteNo xmlns="b3d4a746-445c-4256-a6a6-abe813318ab1" xsi:nil="true"/>
    <ParentFolderElements xmlns="a2dafd33-640b-4dd9-aa5f-a5cd8d56fc82">
      <Value>1</Value>
    </ParentFolderElements>
    <_dlc_DocId xmlns="b3d4a746-445c-4256-a6a6-abe813318ab1">SEL1-1724915799-28</_dlc_DocId>
    <_dlc_DocIdUrl xmlns="b3d4a746-445c-4256-a6a6-abe813318ab1">
      <Url>https://parat.sharepoint.com/sites/company/189/_layouts/15/DocIdRedir.aspx?ID=SEL1-1724915799-28</Url>
      <Description>SEL1-1724915799-28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Selskapsdokument" ma:contentTypeID="0x0101000A1CF8F47B365341BB14045B51334F5900B017090DD71E2040BC2BDFD30032EE75" ma:contentTypeVersion="16" ma:contentTypeDescription="Opprett et nytt dokument." ma:contentTypeScope="" ma:versionID="8b0fc42248044b36257812c4a4629dc5">
  <xsd:schema xmlns:xsd="http://www.w3.org/2001/XMLSchema" xmlns:xs="http://www.w3.org/2001/XMLSchema" xmlns:p="http://schemas.microsoft.com/office/2006/metadata/properties" xmlns:ns2="b3d4a746-445c-4256-a6a6-abe813318ab1" xmlns:ns3="a2dafd33-640b-4dd9-aa5f-a5cd8d56fc82" xmlns:ns4="14d3d59f-1cfc-4b8b-a34b-f656ac286e7a" targetNamespace="http://schemas.microsoft.com/office/2006/metadata/properties" ma:root="true" ma:fieldsID="87f9ae561db8c775da8f685b972f06c0" ns2:_="" ns3:_="" ns4:_="">
    <xsd:import namespace="b3d4a746-445c-4256-a6a6-abe813318ab1"/>
    <xsd:import namespace="a2dafd33-640b-4dd9-aa5f-a5cd8d56fc82"/>
    <xsd:import namespace="14d3d59f-1cfc-4b8b-a34b-f656ac286e7a"/>
    <xsd:element name="properties">
      <xsd:complexType>
        <xsd:sequence>
          <xsd:element name="documentManagement">
            <xsd:complexType>
              <xsd:all>
                <xsd:element ref="ns2:jf6855d63ec54d57829e7a6cefa50376" minOccurs="0"/>
                <xsd:element ref="ns2:TaxCatchAll" minOccurs="0"/>
                <xsd:element ref="ns2:TaxCatchAllLabel" minOccurs="0"/>
                <xsd:element ref="ns2:DocumentType" minOccurs="0"/>
                <xsd:element ref="ns2:ContactPerson" minOccurs="0"/>
                <xsd:element ref="ns2:ContactPersonCompany" minOccurs="0"/>
                <xsd:element ref="ns2:ContactPersonCompanyID" minOccurs="0"/>
                <xsd:element ref="ns2:ContactPersonID" minOccurs="0"/>
                <xsd:element ref="ns2:DocumentDescription" minOccurs="0"/>
                <xsd:element ref="ns2:MailDate" minOccurs="0"/>
                <xsd:element ref="ns2:Direction" minOccurs="0"/>
                <xsd:element ref="ns2:DocLink" minOccurs="0"/>
                <xsd:element ref="ns2:ConversationIndex" minOccurs="0"/>
                <xsd:element ref="ns2:ConversationID" minOccurs="0"/>
                <xsd:element ref="ns2:ConversationTopic" minOccurs="0"/>
                <xsd:element ref="ns2:SiteNo" minOccurs="0"/>
                <xsd:element ref="ns2:EmailPreview" minOccurs="0"/>
                <xsd:element ref="ns2:_dlc_DocId" minOccurs="0"/>
                <xsd:element ref="ns2:_dlc_DocIdUrl" minOccurs="0"/>
                <xsd:element ref="ns2:_dlc_DocIdPersistId" minOccurs="0"/>
                <xsd:element ref="ns2:EmailFrom1" minOccurs="0"/>
                <xsd:element ref="ns2:EmailTo1" minOccurs="0"/>
                <xsd:element ref="ns2:Responsible" minOccurs="0"/>
                <xsd:element ref="ns3:ParentFolderElements" minOccurs="0"/>
                <xsd:element ref="ns3:MediaServiceMetadata" minOccurs="0"/>
                <xsd:element ref="ns3:MediaServiceFastMetadata" minOccurs="0"/>
                <xsd:element ref="ns4:SharedWithUsers" minOccurs="0"/>
                <xsd:element ref="ns4: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4a746-445c-4256-a6a6-abe813318ab1" elementFormDefault="qualified">
    <xsd:import namespace="http://schemas.microsoft.com/office/2006/documentManagement/types"/>
    <xsd:import namespace="http://schemas.microsoft.com/office/infopath/2007/PartnerControls"/>
    <xsd:element name="jf6855d63ec54d57829e7a6cefa50376" ma:index="8" nillable="true" ma:taxonomy="true" ma:internalName="jf6855d63ec54d57829e7a6cefa50376" ma:taxonomyFieldName="DocumentContent" ma:displayName="Dokumentinnhold" ma:fieldId="{3f6855d6-3ec5-4d57-829e-7a6cefa50376}" ma:sspId="8185d8af-3f25-40a7-921c-80b5f008bc43" ma:termSetId="12408526-1e19-4a35-980d-e7f2cda7cc70" ma:anchorId="71549268-46ee-4ddc-a9ba-2907c06a901d" ma:open="false" ma:isKeyword="false">
      <xsd:complexType>
        <xsd:sequence>
          <xsd:element ref="pc:Terms" minOccurs="0" maxOccurs="1"/>
        </xsd:sequence>
      </xsd:complexType>
    </xsd:element>
    <xsd:element name="TaxCatchAll" ma:index="9" nillable="true" ma:displayName="Taxonomy Catch All Column" ma:hidden="true" ma:list="{c4988e04-d25f-434a-b242-c08e1c78368d}" ma:internalName="TaxCatchAll" ma:showField="CatchAllData" ma:web="b3d4a746-445c-4256-a6a6-abe813318ab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4988e04-d25f-434a-b242-c08e1c78368d}" ma:internalName="TaxCatchAllLabel" ma:readOnly="true" ma:showField="CatchAllDataLabel" ma:web="b3d4a746-445c-4256-a6a6-abe813318ab1">
      <xsd:complexType>
        <xsd:complexContent>
          <xsd:extension base="dms:MultiChoiceLookup">
            <xsd:sequence>
              <xsd:element name="Value" type="dms:Lookup" maxOccurs="unbounded" minOccurs="0" nillable="true"/>
            </xsd:sequence>
          </xsd:extension>
        </xsd:complexContent>
      </xsd:complexType>
    </xsd:element>
    <xsd:element name="DocumentType" ma:index="12" nillable="true" ma:displayName="Dokumenttype" ma:internalName="DocumentType">
      <xsd:simpleType>
        <xsd:restriction base="dms:Choice">
          <xsd:enumeration value="E-post"/>
          <xsd:enumeration value="Dokument"/>
          <xsd:enumeration value="Regneark"/>
          <xsd:enumeration value="PDF"/>
          <xsd:enumeration value="Presentasjon"/>
          <xsd:enumeration value="Bilde"/>
          <xsd:enumeration value="Skjema"/>
          <xsd:enumeration value="Tegning"/>
        </xsd:restriction>
      </xsd:simpleType>
    </xsd:element>
    <xsd:element name="ContactPerson" ma:index="13" nillable="true" ma:displayName="Kontaktperson" ma:internalName="ContactPerson">
      <xsd:simpleType>
        <xsd:restriction base="dms:Text"/>
      </xsd:simpleType>
    </xsd:element>
    <xsd:element name="ContactPersonCompany" ma:index="14" nillable="true" ma:displayName="Kontaktperson selskap" ma:internalName="ContactPersonCompany">
      <xsd:simpleType>
        <xsd:restriction base="dms:Text"/>
      </xsd:simpleType>
    </xsd:element>
    <xsd:element name="ContactPersonCompanyID" ma:index="15" nillable="true" ma:displayName="Kontaktperson selskap ID" ma:internalName="ContactPersonCompanyID">
      <xsd:simpleType>
        <xsd:restriction base="dms:Text"/>
      </xsd:simpleType>
    </xsd:element>
    <xsd:element name="ContactPersonID" ma:index="16" nillable="true" ma:displayName="Kontaktperson ID" ma:internalName="ContactPersonID">
      <xsd:simpleType>
        <xsd:restriction base="dms:Text"/>
      </xsd:simpleType>
    </xsd:element>
    <xsd:element name="DocumentDescription" ma:index="17" nillable="true" ma:displayName="Dokumentbeskrivelse" ma:internalName="DocumentDescription">
      <xsd:simpleType>
        <xsd:restriction base="dms:Note"/>
      </xsd:simpleType>
    </xsd:element>
    <xsd:element name="MailDate" ma:index="18" nillable="true" ma:displayName="E-post dato" ma:format="DateTime" ma:internalName="MailDate">
      <xsd:simpleType>
        <xsd:restriction base="dms:DateTime"/>
      </xsd:simpleType>
    </xsd:element>
    <xsd:element name="Direction" ma:index="19" nillable="true" ma:displayName="E-postretning" ma:internalName="Direction">
      <xsd:simpleType>
        <xsd:restriction base="dms:Choice">
          <xsd:enumeration value="Inngående"/>
          <xsd:enumeration value="Utgående"/>
        </xsd:restriction>
      </xsd:simpleType>
    </xsd:element>
    <xsd:element name="DocLink" ma:index="20" nillable="true" ma:displayName="Dokumentlink" ma:internalName="DocLink">
      <xsd:simpleType>
        <xsd:restriction base="dms:Note"/>
      </xsd:simpleType>
    </xsd:element>
    <xsd:element name="ConversationIndex" ma:index="21" nillable="true" ma:displayName="ConversationIndex" ma:internalName="ConversationIndex">
      <xsd:simpleType>
        <xsd:restriction base="dms:Text"/>
      </xsd:simpleType>
    </xsd:element>
    <xsd:element name="ConversationID" ma:index="22" nillable="true" ma:displayName="Samtale" ma:internalName="ConversationID">
      <xsd:simpleType>
        <xsd:restriction base="dms:Text"/>
      </xsd:simpleType>
    </xsd:element>
    <xsd:element name="ConversationTopic" ma:index="23" nillable="true" ma:displayName="Samtale emne" ma:internalName="ConversationTopic">
      <xsd:simpleType>
        <xsd:restriction base="dms:Text"/>
      </xsd:simpleType>
    </xsd:element>
    <xsd:element name="SiteNo" ma:index="24" nillable="true" ma:displayName="Område Nr" ma:internalName="SiteNo">
      <xsd:simpleType>
        <xsd:restriction base="dms:Text"/>
      </xsd:simpleType>
    </xsd:element>
    <xsd:element name="EmailPreview" ma:index="25" nillable="true" ma:displayName="EmailPreview" ma:internalName="EmailPreview">
      <xsd:simpleType>
        <xsd:restriction base="dms:Note"/>
      </xsd:simpleType>
    </xsd:element>
    <xsd:element name="_dlc_DocId" ma:index="26" nillable="true" ma:displayName="Dokument-ID-verdi" ma:description="Verdien for dokument-IDen som er tilordnet elementet." ma:indexed="true" ma:internalName="_dlc_DocId" ma:readOnly="true">
      <xsd:simpleType>
        <xsd:restriction base="dms:Text"/>
      </xsd:simpleType>
    </xsd:element>
    <xsd:element name="_dlc_DocIdUrl" ma:index="27"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EmailFrom1" ma:index="29" nillable="true" ma:displayName="Fra" ma:internalName="EmailFrom1" ma:readOnly="false">
      <xsd:simpleType>
        <xsd:restriction base="dms:Text">
          <xsd:maxLength value="255"/>
        </xsd:restriction>
      </xsd:simpleType>
    </xsd:element>
    <xsd:element name="EmailTo1" ma:index="30" nillable="true" ma:displayName="Til" ma:internalName="EmailTo1" ma:readOnly="false">
      <xsd:simpleType>
        <xsd:restriction base="dms:Note">
          <xsd:maxLength value="255"/>
        </xsd:restriction>
      </xsd:simpleType>
    </xsd:element>
    <xsd:element name="Responsible" ma:index="31" nillable="true" ma:displayName="Ansvarlig" ma:internalName="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afd33-640b-4dd9-aa5f-a5cd8d56fc82" elementFormDefault="qualified">
    <xsd:import namespace="http://schemas.microsoft.com/office/2006/documentManagement/types"/>
    <xsd:import namespace="http://schemas.microsoft.com/office/infopath/2007/PartnerControls"/>
    <xsd:element name="ParentFolderElements" ma:index="32" nillable="true" ma:displayName="Mapperelasjoner" ma:list="8479406b-43e5-421c-85d2-79ce07399054" ma:internalName="ParentFolderElements" ma:showField="Title" ma:web="{14d3d59f-1cfc-4b8b-a34b-f656ac286e7a}">
      <xsd:complexType>
        <xsd:complexContent>
          <xsd:extension base="dms:MultiChoiceLookup">
            <xsd:sequence>
              <xsd:element name="Value" type="dms:Lookup" maxOccurs="unbounded" minOccurs="0" nillable="true"/>
            </xsd:sequence>
          </xsd:extension>
        </xsd:complexContent>
      </xsd:complexType>
    </xsd:element>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ObjectDetectorVersions" ma:index="37" nillable="true" ma:displayName="MediaServiceObjectDetectorVersions"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d3d59f-1cfc-4b8b-a34b-f656ac286e7a" elementFormDefault="qualified">
    <xsd:import namespace="http://schemas.microsoft.com/office/2006/documentManagement/types"/>
    <xsd:import namespace="http://schemas.microsoft.com/office/infopath/2007/PartnerControls"/>
    <xsd:element name="SharedWithUsers" ma:index="3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890ED-D88E-4D02-BB90-E2F51CF6F8D0}">
  <ds:schemaRefs>
    <ds:schemaRef ds:uri="http://schemas.microsoft.com/sharepoint/events"/>
  </ds:schemaRefs>
</ds:datastoreItem>
</file>

<file path=customXml/itemProps2.xml><?xml version="1.0" encoding="utf-8"?>
<ds:datastoreItem xmlns:ds="http://schemas.openxmlformats.org/officeDocument/2006/customXml" ds:itemID="{3D4EE3DB-57D8-41BF-B05D-0EC88FCD1BF2}">
  <ds:schemaRefs>
    <ds:schemaRef ds:uri="http://schemas.microsoft.com/sharepoint/v3/contenttype/forms"/>
  </ds:schemaRefs>
</ds:datastoreItem>
</file>

<file path=customXml/itemProps3.xml><?xml version="1.0" encoding="utf-8"?>
<ds:datastoreItem xmlns:ds="http://schemas.openxmlformats.org/officeDocument/2006/customXml" ds:itemID="{47A84D8C-8110-448A-BB6D-BAB709C69C6C}">
  <ds:schemaRefs>
    <ds:schemaRef ds:uri="http://schemas.openxmlformats.org/package/2006/metadata/core-properties"/>
    <ds:schemaRef ds:uri="http://schemas.microsoft.com/office/2006/metadata/properties"/>
    <ds:schemaRef ds:uri="b3d4a746-445c-4256-a6a6-abe813318ab1"/>
    <ds:schemaRef ds:uri="http://schemas.microsoft.com/office/2006/documentManagement/types"/>
    <ds:schemaRef ds:uri="14d3d59f-1cfc-4b8b-a34b-f656ac286e7a"/>
    <ds:schemaRef ds:uri="http://purl.org/dc/dcmitype/"/>
    <ds:schemaRef ds:uri="http://www.w3.org/XML/1998/namespace"/>
    <ds:schemaRef ds:uri="http://purl.org/dc/elements/1.1/"/>
    <ds:schemaRef ds:uri="a2dafd33-640b-4dd9-aa5f-a5cd8d56fc82"/>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FE807F9A-2E76-44F7-942A-42840EF11344}">
  <ds:schemaRefs>
    <ds:schemaRef ds:uri="14d3d59f-1cfc-4b8b-a34b-f656ac286e7a"/>
    <ds:schemaRef ds:uri="a2dafd33-640b-4dd9-aa5f-a5cd8d56fc82"/>
    <ds:schemaRef ds:uri="b3d4a746-445c-4256-a6a6-abe813318a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Parat presentasjon 2025</Template>
  <TotalTime>41</TotalTime>
  <Words>3185</Words>
  <Application>Microsoft Office PowerPoint</Application>
  <PresentationFormat>Skjermfremvisning (16:9)</PresentationFormat>
  <Paragraphs>413</Paragraphs>
  <Slides>29</Slides>
  <Notes>28</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29</vt:i4>
      </vt:variant>
    </vt:vector>
  </HeadingPairs>
  <TitlesOfParts>
    <vt:vector size="35" baseType="lpstr">
      <vt:lpstr>Arial</vt:lpstr>
      <vt:lpstr>Arial Nova Light</vt:lpstr>
      <vt:lpstr>Calibri</vt:lpstr>
      <vt:lpstr>Helv</vt:lpstr>
      <vt:lpstr>Presentasjonsmal_2017</vt:lpstr>
      <vt:lpstr>Mal uten logo</vt:lpstr>
      <vt:lpstr>Parat</vt:lpstr>
      <vt:lpstr>Parat – kort oppsummert</vt:lpstr>
      <vt:lpstr>PowerPoint-presentasjon</vt:lpstr>
      <vt:lpstr>Parat – et forbund i YS</vt:lpstr>
      <vt:lpstr>Parat – for medlemmene</vt:lpstr>
      <vt:lpstr>Parat – organisasjonen</vt:lpstr>
      <vt:lpstr>PowerPoint-presentasjon</vt:lpstr>
      <vt:lpstr>Hvorfor være organisert?</vt:lpstr>
      <vt:lpstr>Hjelp når du trenger det</vt:lpstr>
      <vt:lpstr>Hvorfor Parat?</vt:lpstr>
      <vt:lpstr>Vaksine mot dårlige arbeidsgivere</vt:lpstr>
      <vt:lpstr>Parat for deg som er leder</vt:lpstr>
      <vt:lpstr>Medlemsfordelene</vt:lpstr>
      <vt:lpstr>Medbestemmelse</vt:lpstr>
      <vt:lpstr>Juridisk bistand til medlemmer</vt:lpstr>
      <vt:lpstr>Privatrettslig rådgivning</vt:lpstr>
      <vt:lpstr>Utdanningsstipend</vt:lpstr>
      <vt:lpstr>Compendia stat og personal</vt:lpstr>
      <vt:lpstr>Parat kompetanse</vt:lpstr>
      <vt:lpstr>Opplæring for tillitsvalgte</vt:lpstr>
      <vt:lpstr>Paratbladet</vt:lpstr>
      <vt:lpstr>Gjensidige forsikring</vt:lpstr>
      <vt:lpstr>Nordea</vt:lpstr>
      <vt:lpstr>YS Pensjon</vt:lpstr>
      <vt:lpstr>PowerPoint-presentasjon</vt:lpstr>
      <vt:lpstr>Driftstilskudd til medlemsgruppene</vt:lpstr>
      <vt:lpstr>Hva koster det å være medlem? </vt:lpstr>
      <vt:lpstr>Hva koster det egentlig (2026)?</vt:lpstr>
      <vt:lpstr>Parat for deg!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Rosmæl</dc:creator>
  <cp:lastModifiedBy>Lise Harstad</cp:lastModifiedBy>
  <cp:revision>2</cp:revision>
  <dcterms:created xsi:type="dcterms:W3CDTF">2025-11-03T09:55:46Z</dcterms:created>
  <dcterms:modified xsi:type="dcterms:W3CDTF">2025-11-04T13:03:48Z</dcterms:modified>
  <cp:contentStatus>Endelig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0x0101000A1CF8F47B365341BB14045B51334F5900B017090DD71E2040BC2BDFD30032EE75</vt:lpwstr>
  </property>
  <property fmtid="{D5CDD505-2E9C-101B-9397-08002B2CF9AE}" pid="3" name="_dlc_DocIdItemGuid">
    <vt:lpwstr>afe01bf2-3103-4b65-a474-d95bc8416126</vt:lpwstr>
  </property>
  <property fmtid="{D5CDD505-2E9C-101B-9397-08002B2CF9AE}" pid="4" name="_MarkAsFinal">
    <vt:bool>true</vt:bool>
  </property>
</Properties>
</file>